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6" r:id="rId2"/>
    <p:sldId id="280" r:id="rId3"/>
    <p:sldId id="294" r:id="rId4"/>
    <p:sldId id="282" r:id="rId5"/>
    <p:sldId id="268" r:id="rId6"/>
    <p:sldId id="283" r:id="rId7"/>
    <p:sldId id="273" r:id="rId8"/>
    <p:sldId id="284" r:id="rId9"/>
    <p:sldId id="285" r:id="rId10"/>
    <p:sldId id="287" r:id="rId11"/>
    <p:sldId id="288" r:id="rId12"/>
    <p:sldId id="289" r:id="rId13"/>
    <p:sldId id="290" r:id="rId14"/>
    <p:sldId id="292" r:id="rId15"/>
    <p:sldId id="291" r:id="rId16"/>
    <p:sldId id="272" r:id="rId17"/>
    <p:sldId id="293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CF"/>
    <a:srgbClr val="EB5B21"/>
    <a:srgbClr val="0D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3A921-6BFC-44DF-9B8C-9D362ED9EED2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9B931-007E-4EC9-BCB9-2BFFEAEA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72920-95A3-4D24-A9F2-8F98A595FE7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AD49C-9CD0-4FF8-8417-495581D29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8754-47BF-4F72-8158-B7F1A407D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F56DD-0755-4244-8B08-256C39565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0FE09-B031-4899-AEBB-0F990D2B6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414EA-D0B5-4976-8C7C-CCE65BEA1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AF20B-B297-4EF2-8939-E2A79BD25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867E5-E151-4943-9513-82B2A2641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F3CA8-F971-4B76-9D64-CD8AD997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3B3A2-7A76-4320-8389-A2E232D22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6144DD-FA81-4BB6-AE85-09401901E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85CDA-AEA6-4BE0-8FBF-E9D812108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D12B18-5A6E-454F-8231-33C2C79EAB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Семейные традиции казаков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entralImgId" descr="&amp;Fcy;&amp;ocy;&amp;tcy;&amp;ocy; &amp;kcy;&amp;acy;&amp;zcy;&amp;acy;&amp;chcy;&amp;softcy;&amp;yacy; &amp;scy;&amp;iecy;&amp;mcy;&amp;softcy;&amp;yacy;. &amp;fcy;&amp;ocy;&amp;tcy;&amp;ocy; &amp;ncy;&amp;acy;&amp;chcy;&amp;acy;&amp;lcy;&amp;acy; 20 &amp;vcy;&amp;iecy;&amp;k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32656"/>
            <a:ext cx="7560840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5445224"/>
            <a:ext cx="3960440" cy="10515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Первые штаны</a:t>
            </a:r>
            <a:br>
              <a:rPr lang="ru-RU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3" name="Picture 7" descr="Paranox, с Днем рождения!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976" t="1240" r="3186" b="2009"/>
          <a:stretch>
            <a:fillRect/>
          </a:stretch>
        </p:blipFill>
        <p:spPr bwMode="auto">
          <a:xfrm>
            <a:off x="4860032" y="548680"/>
            <a:ext cx="3671887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5" name="Picture 9" descr="КАЗАКИЯ.ИНФО * Просмотр темы - Публикации от Кубанца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188640"/>
            <a:ext cx="3779838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User\Мои документы\Казаки Ставрополья\33c2baf5b3c9.jpg"/>
          <p:cNvPicPr>
            <a:picLocks noChangeAspect="1" noChangeArrowheads="1"/>
          </p:cNvPicPr>
          <p:nvPr/>
        </p:nvPicPr>
        <p:blipFill>
          <a:blip r:embed="rId2" cstate="print"/>
          <a:srcRect r="478" b="9489"/>
          <a:stretch>
            <a:fillRect/>
          </a:stretch>
        </p:blipFill>
        <p:spPr bwMode="auto">
          <a:xfrm>
            <a:off x="4140200" y="3573463"/>
            <a:ext cx="4921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23528" y="3933825"/>
            <a:ext cx="35626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Georgia" pitchFamily="18" charset="0"/>
              </a:rPr>
              <a:t>Ребята играли  в такие спортивные игры, как «</a:t>
            </a:r>
            <a:r>
              <a:rPr lang="ru-RU" sz="1600" b="1" dirty="0" err="1">
                <a:latin typeface="Georgia" pitchFamily="18" charset="0"/>
              </a:rPr>
              <a:t>Перетягивание</a:t>
            </a:r>
            <a:r>
              <a:rPr lang="ru-RU" sz="1600" b="1" dirty="0">
                <a:latin typeface="Georgia" pitchFamily="18" charset="0"/>
              </a:rPr>
              <a:t> каната», «Борьба на поясах»,  «Борьба </a:t>
            </a:r>
            <a:r>
              <a:rPr lang="ru-RU" sz="1600" b="1" dirty="0" smtClean="0">
                <a:latin typeface="Georgia" pitchFamily="18" charset="0"/>
              </a:rPr>
              <a:t>всадников». </a:t>
            </a:r>
          </a:p>
          <a:p>
            <a:r>
              <a:rPr lang="ru-RU" sz="1600" b="1" dirty="0" smtClean="0">
                <a:latin typeface="Georgia" pitchFamily="18" charset="0"/>
              </a:rPr>
              <a:t>Трусость </a:t>
            </a:r>
            <a:r>
              <a:rPr lang="ru-RU" sz="1600" b="1" dirty="0">
                <a:latin typeface="Georgia" pitchFamily="18" charset="0"/>
              </a:rPr>
              <a:t>для юноши-казака считалась позором</a:t>
            </a:r>
            <a:r>
              <a:rPr lang="ru-RU" sz="1400" b="1" dirty="0">
                <a:latin typeface="Georgia" pitchFamily="18" charset="0"/>
              </a:rPr>
              <a:t>.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4355976" y="1412776"/>
            <a:ext cx="4500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</a:rPr>
              <a:t>На праздниках молодежь показывала  свою силу, ловкость, выносливость и выдержку, при этом часто при помощи лошади, все то, чему их учили отцы и старшие братья.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2981" y="260648"/>
            <a:ext cx="634821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Спортивные состязания – </a:t>
            </a:r>
          </a:p>
          <a:p>
            <a:pPr algn="ctr">
              <a:defRPr/>
            </a:pP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залог подготовки хорошего воина</a:t>
            </a:r>
          </a:p>
        </p:txBody>
      </p:sp>
      <p:pic>
        <p:nvPicPr>
          <p:cNvPr id="18438" name="Picture 2" descr="&quot;Славяне&quot;: т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824486" cy="2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Казачий Спас - Золотой Щит - Деревня-online.ru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63938" y="3500438"/>
            <a:ext cx="48974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Казачий Спас - Золотой Щит - Деревня-online.ru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6341" b="5579"/>
          <a:stretch>
            <a:fillRect/>
          </a:stretch>
        </p:blipFill>
        <p:spPr bwMode="auto">
          <a:xfrm>
            <a:off x="250825" y="115888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0" descr="Деревенский портал - Деревня-online.ru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356100" y="115888"/>
            <a:ext cx="4319588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12" descr="Элементы джигитов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997200"/>
            <a:ext cx="25923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5000" t="3930" r="6287" b="13532"/>
          <a:stretch>
            <a:fillRect/>
          </a:stretch>
        </p:blipFill>
        <p:spPr bwMode="auto">
          <a:xfrm>
            <a:off x="4995863" y="1052513"/>
            <a:ext cx="3679825" cy="5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95288" y="1052513"/>
            <a:ext cx="419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Женщина в казачьей семье </a:t>
            </a:r>
            <a:r>
              <a:rPr lang="ru-RU" sz="2000" dirty="0" smtClean="0">
                <a:latin typeface="Georgia" pitchFamily="18" charset="0"/>
              </a:rPr>
              <a:t>заботилась о хозяйстве </a:t>
            </a:r>
            <a:r>
              <a:rPr lang="ru-RU" sz="2000" dirty="0">
                <a:latin typeface="Georgia" pitchFamily="18" charset="0"/>
              </a:rPr>
              <a:t>и воспитании детей. </a:t>
            </a:r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Казачка </a:t>
            </a:r>
            <a:r>
              <a:rPr lang="ru-RU" sz="2000" dirty="0">
                <a:latin typeface="Georgia" pitchFamily="18" charset="0"/>
              </a:rPr>
              <a:t>управляла лошадью, пахала, сеяла, убирала урожай. Мать  и крестная  формировали из девочки женщину-казачку, умеющую ждать мужа жену, терпеливую мать и добрую хозяйку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2656"/>
            <a:ext cx="633670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Воспитание девочки-казачки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50825" y="260350"/>
            <a:ext cx="44196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Уже с 3-5 лет девочки начинали нянчить младших. С 5 лет некоторых отдавали  в «няньки» людям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Девочки с </a:t>
            </a:r>
            <a:r>
              <a:rPr lang="ru-RU" sz="2000" dirty="0" smtClean="0">
                <a:latin typeface="Georgia" pitchFamily="18" charset="0"/>
              </a:rPr>
              <a:t>7 лет  </a:t>
            </a:r>
            <a:r>
              <a:rPr lang="ru-RU" sz="2000" dirty="0">
                <a:latin typeface="Georgia" pitchFamily="18" charset="0"/>
              </a:rPr>
              <a:t>пасли домашнюю птицу, телят, свиней. </a:t>
            </a:r>
            <a:endParaRPr lang="ru-RU" sz="20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С </a:t>
            </a:r>
            <a:r>
              <a:rPr lang="ru-RU" sz="2000" dirty="0">
                <a:latin typeface="Georgia" pitchFamily="18" charset="0"/>
              </a:rPr>
              <a:t>10-12 лет девочки наравне со взрослыми </a:t>
            </a:r>
            <a:r>
              <a:rPr lang="ru-RU" sz="2000" dirty="0" smtClean="0">
                <a:latin typeface="Georgia" pitchFamily="18" charset="0"/>
              </a:rPr>
              <a:t>работали в поле: </a:t>
            </a:r>
            <a:r>
              <a:rPr lang="ru-RU" sz="2000" dirty="0">
                <a:latin typeface="Georgia" pitchFamily="18" charset="0"/>
              </a:rPr>
              <a:t>гребли сено, вязали снопы, доили коров, готовили пищу.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Девочек </a:t>
            </a:r>
            <a:r>
              <a:rPr lang="ru-RU" sz="2000" dirty="0">
                <a:latin typeface="Georgia" pitchFamily="18" charset="0"/>
              </a:rPr>
              <a:t>– казачек рано приучали к ремеслу и рукоделию. Они шили и вышивали как собственную одежду, так и одежду для мужчин: черкески, бешметы и др.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6628" name="Picture 4" descr="ArtRu.info - Illustrations - Makovskiy Vladimir Egorovich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87900" y="3141663"/>
            <a:ext cx="424815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Историко-краеведческий материал станицы Мешковской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716016" y="476672"/>
            <a:ext cx="4032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Образ матери в искусстве и музыке - АНО СЕМЬЯ РОССИИ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388" y="404813"/>
            <a:ext cx="5618162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4" descr="Люлька (зыбка)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940425" y="188913"/>
            <a:ext cx="29416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5157192"/>
            <a:ext cx="5606022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"</a:t>
            </a:r>
            <a:r>
              <a:rPr lang="ru-RU" sz="28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Калыска</a:t>
            </a:r>
            <a:r>
              <a:rPr lang="ru-RU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"- детская люлька 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кружевах и оберегах</a:t>
            </a:r>
            <a:endParaRPr lang="ru-RU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3600" dirty="0">
                <a:latin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</a:rPr>
            </a:br>
            <a:r>
              <a:rPr lang="ru-RU" sz="4000" dirty="0" smtClean="0">
                <a:solidFill>
                  <a:srgbClr val="0DFFFF"/>
                </a:solidFill>
                <a:latin typeface="Times New Roman" pitchFamily="18" charset="0"/>
              </a:rPr>
              <a:t>Свадьба</a:t>
            </a:r>
            <a:br>
              <a:rPr lang="ru-RU" sz="4000" dirty="0" smtClean="0">
                <a:solidFill>
                  <a:srgbClr val="0DFFFF"/>
                </a:solidFill>
                <a:latin typeface="Times New Roman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000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851920" y="785794"/>
            <a:ext cx="4824536" cy="56673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Молодые, выходя из церкви, проходят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</a:rPr>
              <a:t>под тремя «воротами». 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1. </a:t>
            </a:r>
            <a:r>
              <a:rPr lang="ru-RU" sz="2400" b="1" dirty="0" smtClean="0">
                <a:latin typeface="Times New Roman" pitchFamily="18" charset="0"/>
              </a:rPr>
              <a:t>под шашками</a:t>
            </a:r>
            <a:endParaRPr lang="ru-RU" sz="2400" b="1" dirty="0">
              <a:latin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</a:rPr>
              <a:t>под </a:t>
            </a:r>
            <a:r>
              <a:rPr lang="ru-RU" sz="2400" b="1" dirty="0">
                <a:latin typeface="Times New Roman" pitchFamily="18" charset="0"/>
              </a:rPr>
              <a:t>фуражками</a:t>
            </a:r>
            <a:r>
              <a:rPr lang="ru-RU" sz="2400" dirty="0">
                <a:latin typeface="Times New Roman" pitchFamily="18" charset="0"/>
              </a:rPr>
              <a:t>, что означало </a:t>
            </a:r>
            <a:r>
              <a:rPr lang="ru-RU" sz="2400" dirty="0" smtClean="0">
                <a:latin typeface="Times New Roman" pitchFamily="18" charset="0"/>
              </a:rPr>
              <a:t>наделение семьи всею </a:t>
            </a:r>
            <a:r>
              <a:rPr lang="ru-RU" sz="2400" dirty="0">
                <a:latin typeface="Times New Roman" pitchFamily="18" charset="0"/>
              </a:rPr>
              <a:t>полнотой законных прав, </a:t>
            </a:r>
            <a:r>
              <a:rPr lang="ru-RU" sz="2400" dirty="0" smtClean="0">
                <a:latin typeface="Times New Roman" pitchFamily="18" charset="0"/>
              </a:rPr>
              <a:t>которыми </a:t>
            </a:r>
            <a:r>
              <a:rPr lang="ru-RU" sz="2400" dirty="0">
                <a:latin typeface="Times New Roman" pitchFamily="18" charset="0"/>
              </a:rPr>
              <a:t>охранялась семья.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</a:rPr>
              <a:t>под рушником</a:t>
            </a:r>
            <a:r>
              <a:rPr lang="ru-RU" sz="2400" dirty="0" smtClean="0">
                <a:latin typeface="Times New Roman" pitchFamily="18" charset="0"/>
              </a:rPr>
              <a:t>-символом</a:t>
            </a: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   семейных </a:t>
            </a:r>
            <a:r>
              <a:rPr lang="ru-RU" sz="2400" dirty="0">
                <a:latin typeface="Times New Roman" pitchFamily="18" charset="0"/>
              </a:rPr>
              <a:t>обычаев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После</a:t>
            </a:r>
            <a:r>
              <a:rPr lang="ru-RU" sz="2400" dirty="0">
                <a:latin typeface="Times New Roman" pitchFamily="18" charset="0"/>
              </a:rPr>
              <a:t>, над их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головами, обрушивался дождь зерна,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мелких монеток и конфет в бумажках.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   </a:t>
            </a:r>
          </a:p>
        </p:txBody>
      </p:sp>
      <p:pic>
        <p:nvPicPr>
          <p:cNvPr id="2050" name="Picture 2" descr="Казаки ст. Славянской - Медиа-галерея - Сайт общества любителей истории и  краеведения Славянского района Краснодар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3472"/>
            <a:ext cx="3816424" cy="534639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2" y="785794"/>
            <a:ext cx="3931920" cy="413367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706960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Вся семья вместе,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Где семья дружна,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Большое горе,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Зачем и клад,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родной семье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530352"/>
            <a:ext cx="4608512" cy="4389120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когда семья в раздоре.</a:t>
            </a:r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так и душа на месте.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каша гуще.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коли в семье лад.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страшна беда.</a:t>
            </a:r>
            <a:endParaRPr lang="ru-RU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4415" y="548680"/>
            <a:ext cx="24725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Курень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Хаты- плетеные и обмазанные  несколько раз глиной, крыши были соломенными.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Донской казачий курень – почему он круглый? | ТУРИСТ.ТОЧКА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664689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5000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Курень делился на левую -  женскую половину и правую  –  мужскую.  Прямо   за   сенцами  была самая  большая  комната  –  зало, где принимали гостей.   Здесь  стояла  лучшая  мебель  и посуда.</a:t>
            </a:r>
            <a:endParaRPr lang="ru-RU" dirty="0"/>
          </a:p>
        </p:txBody>
      </p:sp>
      <p:pic>
        <p:nvPicPr>
          <p:cNvPr id="31750" name="Picture 6" descr="Украинская хата фото – Интерьер украинской хаты. Интерьер и декор. Добавила  Елена Ярема — VilingStore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104456" cy="2879961"/>
          </a:xfrm>
          <a:prstGeom prst="rect">
            <a:avLst/>
          </a:prstGeom>
          <a:noFill/>
        </p:spPr>
      </p:pic>
      <p:pic>
        <p:nvPicPr>
          <p:cNvPr id="10" name="Picture 2" descr="Never stop wondering. Never stop wandering. - Деревенский дом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355976" y="1772816"/>
            <a:ext cx="4139952" cy="27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af3dc57e7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r="-567" b="2050"/>
          <a:stretch>
            <a:fillRect/>
          </a:stretch>
        </p:blipFill>
        <p:spPr>
          <a:xfrm>
            <a:off x="971600" y="1772816"/>
            <a:ext cx="7232852" cy="463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892899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Казачьи семьи были достаточно большие.</a:t>
            </a:r>
          </a:p>
          <a:p>
            <a:pPr algn="ctr">
              <a:defRPr/>
            </a:pPr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Рождение 5-7 детей в казачьей семье было обычным явлением.  </a:t>
            </a:r>
            <a:b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Старшие были примером для младших. </a:t>
            </a:r>
            <a:b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(на фото семья </a:t>
            </a:r>
            <a:r>
              <a:rPr lang="ru-RU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гребенских</a:t>
            </a:r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казаков. 1879 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211638" y="2420888"/>
            <a:ext cx="4464818" cy="367511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</a:rPr>
              <a:t>            </a:t>
            </a:r>
            <a:r>
              <a:rPr lang="ru-RU" sz="2900" dirty="0">
                <a:latin typeface="Times New Roman" pitchFamily="18" charset="0"/>
              </a:rPr>
              <a:t>Обращение к родителям </a:t>
            </a:r>
            <a:r>
              <a:rPr lang="ru-RU" sz="2900" dirty="0" smtClean="0">
                <a:latin typeface="Times New Roman" pitchFamily="18" charset="0"/>
              </a:rPr>
              <a:t>-«</a:t>
            </a:r>
            <a:r>
              <a:rPr lang="ru-RU" sz="2900" dirty="0">
                <a:latin typeface="Times New Roman" pitchFamily="18" charset="0"/>
              </a:rPr>
              <a:t>Вы» - «Вы, мама», «Вы, тату». На «вы» обращались ко всем старшим.</a:t>
            </a:r>
          </a:p>
          <a:p>
            <a:pPr>
              <a:buFont typeface="Wingdings" pitchFamily="2" charset="2"/>
              <a:buNone/>
            </a:pPr>
            <a:r>
              <a:rPr lang="ru-RU" sz="2900" dirty="0">
                <a:latin typeface="Times New Roman" pitchFamily="18" charset="0"/>
              </a:rPr>
              <a:t>            </a:t>
            </a:r>
            <a:endParaRPr lang="ru-RU" sz="29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9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900" dirty="0" smtClean="0">
                <a:latin typeface="Times New Roman" pitchFamily="18" charset="0"/>
              </a:rPr>
              <a:t>       </a:t>
            </a:r>
            <a:r>
              <a:rPr lang="ru-RU" sz="2900" dirty="0">
                <a:latin typeface="Times New Roman" pitchFamily="18" charset="0"/>
              </a:rPr>
              <a:t>При появлении старика, все присутствовавшие вставали, казаки, которые были в форме, прикладывали руку к головному убору, а те, которые были без формы, должны были встать, снять головной убор и поклониться. </a:t>
            </a:r>
            <a:br>
              <a:rPr lang="ru-RU" sz="2900" dirty="0">
                <a:latin typeface="Times New Roman" pitchFamily="18" charset="0"/>
              </a:rPr>
            </a:br>
            <a:r>
              <a:rPr lang="ru-RU" sz="2600" dirty="0">
                <a:latin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58375" name="Picture 7" descr="133512277808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4249738" cy="6130925"/>
          </a:xfrm>
          <a:noFill/>
          <a:ln/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427984" y="765175"/>
            <a:ext cx="4716016" cy="5759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Уважительное отношение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к родителям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Мои документы\Казаки Ставрополья\dscf8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>
          <a:xfrm>
            <a:off x="5292080" y="1772816"/>
            <a:ext cx="3589337" cy="4083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680843" cy="538445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казака и казачки начиналось  с первых дней жизни. Детей старались поменьше брать на руки, чтобы ребенок не привыкал к рукам его клали в зыбку, подвешиваемую к потолку.  После крестин в зыбку  клали шашку (кинжал), или пулю.  Наблюдали за его реакцией: если начнёт с ней играть – добрый будет казак. 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Женщинам не позволяли сюсюкаться с мальчиком: «Не портьте, бабы, казака!» Если где-то ушибся и заплакал, то поучали: «Не плачь, ты же казак, а казак не плачет!»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8596713" cy="58477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Дети в семье</a:t>
            </a:r>
            <a:endParaRPr lang="ru-RU" sz="32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642350" cy="815975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DFFFF"/>
              </a:solidFill>
              <a:latin typeface="Times New Roman" pitchFamily="18" charset="0"/>
            </a:endParaRPr>
          </a:p>
        </p:txBody>
      </p:sp>
      <p:pic>
        <p:nvPicPr>
          <p:cNvPr id="79878" name="b-photo-image" descr="i-1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548680"/>
            <a:ext cx="3655759" cy="5938512"/>
          </a:xfrm>
          <a:noFill/>
          <a:ln/>
        </p:spPr>
      </p:pic>
      <p:sp>
        <p:nvSpPr>
          <p:cNvPr id="7987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708400" y="836613"/>
            <a:ext cx="5435600" cy="5616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Казак рождался воином, и с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появлением  на свет младенца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начиналась его  военная школа.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40000"/>
          </a:blip>
          <a:srcRect t="-326" r="111" b="-700"/>
          <a:stretch>
            <a:fillRect/>
          </a:stretch>
        </p:blipFill>
        <p:spPr bwMode="auto">
          <a:xfrm>
            <a:off x="1115616" y="1196752"/>
            <a:ext cx="691276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83529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Первая стрижка.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926" t="1576" r="2722" b="2259"/>
          <a:stretch>
            <a:fillRect/>
          </a:stretch>
        </p:blipFill>
        <p:spPr bwMode="auto">
          <a:xfrm>
            <a:off x="179512" y="116632"/>
            <a:ext cx="5543435" cy="355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User\Мои документы\Казаки Ставрополья\gavrilachenko_0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4499992" y="2996952"/>
            <a:ext cx="4499992" cy="372089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715</TotalTime>
  <Words>574</Words>
  <Application>Microsoft Office PowerPoint</Application>
  <PresentationFormat>Экран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    Семейные традиции казаков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Первые штаны </vt:lpstr>
      <vt:lpstr>Слайд 11</vt:lpstr>
      <vt:lpstr>Слайд 12</vt:lpstr>
      <vt:lpstr>Слайд 13</vt:lpstr>
      <vt:lpstr>Слайд 14</vt:lpstr>
      <vt:lpstr>Слайд 15</vt:lpstr>
      <vt:lpstr>  Свадьба  </vt:lpstr>
      <vt:lpstr>Слайд 17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Обычаи казаков</dc:title>
  <dc:creator>555</dc:creator>
  <cp:lastModifiedBy>user</cp:lastModifiedBy>
  <cp:revision>26</cp:revision>
  <dcterms:created xsi:type="dcterms:W3CDTF">2013-09-26T11:24:26Z</dcterms:created>
  <dcterms:modified xsi:type="dcterms:W3CDTF">2021-04-22T06:01:43Z</dcterms:modified>
</cp:coreProperties>
</file>