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0" r:id="rId3"/>
    <p:sldId id="271" r:id="rId4"/>
    <p:sldId id="280" r:id="rId5"/>
    <p:sldId id="281" r:id="rId6"/>
    <p:sldId id="282" r:id="rId7"/>
    <p:sldId id="283" r:id="rId8"/>
    <p:sldId id="284" r:id="rId9"/>
    <p:sldId id="285" r:id="rId10"/>
    <p:sldId id="288" r:id="rId11"/>
    <p:sldId id="291" r:id="rId12"/>
    <p:sldId id="290" r:id="rId13"/>
    <p:sldId id="289" r:id="rId14"/>
    <p:sldId id="259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4B4FF7"/>
    <a:srgbClr val="EAD5C0"/>
    <a:srgbClr val="DEBC9A"/>
    <a:srgbClr val="E9D8B5"/>
    <a:srgbClr val="E3C7AB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7" autoAdjust="0"/>
    <p:restoredTop sz="94660"/>
  </p:normalViewPr>
  <p:slideViewPr>
    <p:cSldViewPr>
      <p:cViewPr varScale="1">
        <p:scale>
          <a:sx n="64" d="100"/>
          <a:sy n="64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8515E-2B40-41CE-A1A4-2950F05088CB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58AFC-5ABF-4734-943C-995ED4ACC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8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58AFC-5ABF-4734-943C-995ED4ACCA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DE0F-6FD0-40CD-A2AD-E7878A11A67A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249-52A9-42A8-B21B-5BF0B592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DE0F-6FD0-40CD-A2AD-E7878A11A67A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249-52A9-42A8-B21B-5BF0B592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DE0F-6FD0-40CD-A2AD-E7878A11A67A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249-52A9-42A8-B21B-5BF0B592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DE0F-6FD0-40CD-A2AD-E7878A11A67A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249-52A9-42A8-B21B-5BF0B592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DE0F-6FD0-40CD-A2AD-E7878A11A67A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249-52A9-42A8-B21B-5BF0B592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DE0F-6FD0-40CD-A2AD-E7878A11A67A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249-52A9-42A8-B21B-5BF0B592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DE0F-6FD0-40CD-A2AD-E7878A11A67A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249-52A9-42A8-B21B-5BF0B592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DE0F-6FD0-40CD-A2AD-E7878A11A67A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249-52A9-42A8-B21B-5BF0B592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DE0F-6FD0-40CD-A2AD-E7878A11A67A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249-52A9-42A8-B21B-5BF0B592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DE0F-6FD0-40CD-A2AD-E7878A11A67A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249-52A9-42A8-B21B-5BF0B592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DE0F-6FD0-40CD-A2AD-E7878A11A67A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249-52A9-42A8-B21B-5BF0B592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DE0F-6FD0-40CD-A2AD-E7878A11A67A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B0249-52A9-42A8-B21B-5BF0B592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9.xml"/><Relationship Id="rId5" Type="http://schemas.openxmlformats.org/officeDocument/2006/relationships/slide" Target="slide10.xml"/><Relationship Id="rId10" Type="http://schemas.openxmlformats.org/officeDocument/2006/relationships/slide" Target="slide6.xml"/><Relationship Id="rId4" Type="http://schemas.openxmlformats.org/officeDocument/2006/relationships/image" Target="../media/image6.jpeg"/><Relationship Id="rId9" Type="http://schemas.openxmlformats.org/officeDocument/2006/relationships/slide" Target="slide8.xml"/><Relationship Id="rId1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7"/>
            <a:ext cx="9144000" cy="6858017"/>
            <a:chOff x="0" y="0"/>
            <a:chExt cx="9144000" cy="6858017"/>
          </a:xfrm>
        </p:grpSpPr>
        <p:pic>
          <p:nvPicPr>
            <p:cNvPr id="15362" name="Picture 2" descr="http://st.depositphotos.com/2158511/2767/v/950/depositphotos_27677097-Cookery---seamless-pattern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79587" y="1412776"/>
            <a:ext cx="825578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6666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Фаст - </a:t>
            </a:r>
            <a:r>
              <a:rPr lang="ru-RU" sz="4000" b="1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6666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фуд</a:t>
            </a:r>
            <a: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6666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– вкусно или  вредно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40" y="357166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Book Antiqua" pitchFamily="18" charset="0"/>
              </a:rPr>
              <a:t> МБОУ СОШ №32 «Ассоциированная школа ЮНЕСКО </a:t>
            </a:r>
          </a:p>
          <a:p>
            <a:pPr algn="ctr"/>
            <a:r>
              <a:rPr lang="ru-RU" b="1" i="1" dirty="0">
                <a:latin typeface="Book Antiqua" pitchFamily="18" charset="0"/>
              </a:rPr>
              <a:t>  «Эврика – развитие» </a:t>
            </a:r>
          </a:p>
          <a:p>
            <a:pPr algn="ctr"/>
            <a:r>
              <a:rPr lang="ru-RU" b="1" i="1" dirty="0">
                <a:latin typeface="Book Antiqua" pitchFamily="18" charset="0"/>
              </a:rPr>
              <a:t> г. Волжского  Волгоградской области</a:t>
            </a:r>
            <a:endParaRPr lang="ru-RU" i="1" dirty="0">
              <a:latin typeface="Book Antiqua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786050" y="2250381"/>
            <a:ext cx="3583023" cy="2770020"/>
            <a:chOff x="2786050" y="2643182"/>
            <a:chExt cx="3583023" cy="2770020"/>
          </a:xfrm>
        </p:grpSpPr>
        <p:pic>
          <p:nvPicPr>
            <p:cNvPr id="15368" name="Picture 8" descr="https://encrypted-tbn0.gstatic.com/images?q=tbn:ANd9GcQodCm0Df93hafQEEEjfYwp43ZGpwuKCO0__PfBxDUPRPksY5O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6050" y="2643182"/>
              <a:ext cx="3442861" cy="25003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9" name="Прямоугольник 8"/>
            <p:cNvSpPr/>
            <p:nvPr/>
          </p:nvSpPr>
          <p:spPr>
            <a:xfrm rot="21234743">
              <a:off x="3218852" y="5166981"/>
              <a:ext cx="315022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Bookman Old Style" pitchFamily="18" charset="0"/>
                </a:rPr>
                <a:t>http://whatinmay.livejournal.com/41558.html</a:t>
              </a:r>
              <a:endParaRPr lang="ru-RU" sz="1000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17"/>
            <a:chOff x="0" y="0"/>
            <a:chExt cx="9144000" cy="6858017"/>
          </a:xfrm>
        </p:grpSpPr>
        <p:pic>
          <p:nvPicPr>
            <p:cNvPr id="15362" name="Picture 2" descr="http://st.depositphotos.com/2158511/2767/v/950/depositphotos_27677097-Cookery---seamless-pattern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571736" y="214290"/>
            <a:ext cx="3118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Попкорн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492919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</a:rPr>
              <a:t>Попкорн изготовлялся тысячелетиями                      древними индейцами Америки, которые обнаружили разновидность маиса, способного к вздутию при нагревании.           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500174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  <a:t>1. 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  <a:t>Соленый попкорн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вызывает жажду, задерживает воду в организме и нарушает водный баланс.</a:t>
            </a:r>
            <a:b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</a:b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  <a:t>2. 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  <a:t>Сладкий попкорн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  <a:t> очень калориен и серьезно нагружает поджелудочную железу.</a:t>
            </a:r>
            <a:b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</a:b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  <a:t>3. 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  <a:t>Попкорн с маслом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  <a:t> – самый опасный продукт. Он содержит очень много жира, а соответственно калорий (большая порция может содержать около 1200 калорий). Кроме того, масло для жарки кукурузы может стать причиной очень больших проблем с легкими. При нагревании в </a:t>
            </a:r>
            <a:r>
              <a:rPr lang="ru-RU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  <a:t>ароматизаторе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  <a:t> масла с </a:t>
            </a:r>
            <a:r>
              <a:rPr lang="ru-RU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  <a:t>диацетилом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  <a:t>, которое используется для жарки попкорна, образуются очень токсичные вещества, способные поражать легкие, вызывать отдышку, и даже могут стать причиной рака.</a:t>
            </a:r>
            <a:b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</a:b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  <a:t>4. 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  <a:t>Попкорн с вкусовыми добавками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ahoma" pitchFamily="34" charset="0"/>
              </a:rPr>
              <a:t> (бекон, сыр, лук и т.д.) может спровоцировать гастрит и образование язв в желудочно-кишечном тракте.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43438" y="1643050"/>
            <a:ext cx="3938653" cy="2971878"/>
            <a:chOff x="4643438" y="1643050"/>
            <a:chExt cx="3938653" cy="2971878"/>
          </a:xfrm>
        </p:grpSpPr>
        <p:pic>
          <p:nvPicPr>
            <p:cNvPr id="3077" name="Picture 5" descr="http://hochu.ua/pictures_ckfinder/images/DSC_0486-1024x6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4876" y="1643050"/>
              <a:ext cx="3867215" cy="25680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4643438" y="4214818"/>
              <a:ext cx="39290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Bookman Old Style" pitchFamily="18" charset="0"/>
                </a:rPr>
                <a:t>http://hochu.ua/cat-health/womens/article-57240-v-chem-polza-i-vred-popkorna/</a:t>
              </a:r>
              <a:endParaRPr lang="ru-RU" sz="1000" dirty="0">
                <a:latin typeface="Bookman Old Style" pitchFamily="18" charset="0"/>
              </a:endParaRPr>
            </a:p>
          </p:txBody>
        </p:sp>
      </p:grp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6000760" y="6357958"/>
            <a:ext cx="2357454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Виды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фаст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фуда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-17"/>
            <a:ext cx="9144000" cy="6858017"/>
            <a:chOff x="0" y="0"/>
            <a:chExt cx="9144000" cy="6858017"/>
          </a:xfrm>
        </p:grpSpPr>
        <p:pic>
          <p:nvPicPr>
            <p:cNvPr id="15362" name="Picture 2" descr="http://st.depositphotos.com/2158511/2767/v/950/depositphotos_27677097-Cookery---seamless-pattern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14348" y="214290"/>
            <a:ext cx="7367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u="sng" dirty="0">
                <a:latin typeface="Bookman Old Style" pitchFamily="18" charset="0"/>
              </a:rPr>
              <a:t>Другие виды </a:t>
            </a:r>
            <a:r>
              <a:rPr lang="ru-RU" sz="4400" i="1" u="sng" dirty="0" err="1">
                <a:latin typeface="Bookman Old Style" pitchFamily="18" charset="0"/>
              </a:rPr>
              <a:t>фаст</a:t>
            </a:r>
            <a:r>
              <a:rPr lang="ru-RU" sz="4400" i="1" u="sng" dirty="0">
                <a:latin typeface="Bookman Old Style" pitchFamily="18" charset="0"/>
              </a:rPr>
              <a:t> -</a:t>
            </a:r>
            <a:r>
              <a:rPr lang="ru-RU" sz="4400" i="1" u="sng" dirty="0" err="1">
                <a:latin typeface="Bookman Old Style" pitchFamily="18" charset="0"/>
              </a:rPr>
              <a:t>фуда</a:t>
            </a:r>
            <a:endParaRPr lang="ru-RU" sz="4400" i="1" u="sng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71546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Продуктов, относящихся 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фаст-фуду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существует очень много. Например</a:t>
            </a:r>
            <a:r>
              <a:rPr lang="ru-RU" dirty="0"/>
              <a:t>:</a:t>
            </a:r>
            <a:r>
              <a:rPr lang="ru-RU" b="1" dirty="0"/>
              <a:t> </a:t>
            </a:r>
          </a:p>
        </p:txBody>
      </p:sp>
      <p:pic>
        <p:nvPicPr>
          <p:cNvPr id="49154" name="Picture 2" descr="http://0lik.ru/uploads/posts/1273870269_0lik.ru_fastfu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785926"/>
            <a:ext cx="7215238" cy="48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17"/>
            <a:chOff x="0" y="0"/>
            <a:chExt cx="9144000" cy="6858017"/>
          </a:xfrm>
        </p:grpSpPr>
        <p:pic>
          <p:nvPicPr>
            <p:cNvPr id="15362" name="Picture 2" descr="http://st.depositphotos.com/2158511/2767/v/950/depositphotos_27677097-Cookery---seamless-pattern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714612" y="1643050"/>
            <a:ext cx="3590944" cy="4972142"/>
            <a:chOff x="3695700" y="285728"/>
            <a:chExt cx="5448300" cy="6329464"/>
          </a:xfrm>
        </p:grpSpPr>
        <p:pic>
          <p:nvPicPr>
            <p:cNvPr id="7" name="Picture 4" descr="http://realjazz.kz/img/izbytok_sakhara_svyazan_s_rakom_kishechnika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5700" y="285728"/>
              <a:ext cx="5448300" cy="6096001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4286248" y="6215082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000" dirty="0">
                  <a:latin typeface="Bookman Old Style" pitchFamily="18" charset="0"/>
                </a:rPr>
                <a:t>http://ru.likar.info/bolezni-pecheni-i-zhelchnyih-putey/news-60336-fast-fud-sravnili-s-gepatitom/</a:t>
              </a:r>
              <a:endParaRPr lang="ru-RU" sz="1000" dirty="0">
                <a:latin typeface="Bookman Old Style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85720" y="1571612"/>
            <a:ext cx="27146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Bookman Old Style" pitchFamily="18" charset="0"/>
              </a:rPr>
              <a:t>Шведские учёные  выяснили, что картофельные чипсы, картофель фри и гамбургеры содержат такое количество канцерогенов, что любители их пожевать, практически обречены на онкологические заболевания</a:t>
            </a:r>
            <a:r>
              <a:rPr lang="ru-RU" b="1" dirty="0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357694"/>
            <a:ext cx="30718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Bookman Old Style" pitchFamily="18" charset="0"/>
              </a:rPr>
              <a:t>По данным Международного агентства раковых исследований, акриламид вызывает злокачественные опухоли желудка, причиняет вред центральной и периферийной нервной системе.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1428736"/>
            <a:ext cx="25003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Bookman Old Style" pitchFamily="18" charset="0"/>
              </a:rPr>
              <a:t>По сообщению информационной службы шведского радио «Эхо», для того, чтобы пограничный объем вредных веществ оказался в организме человека, достаточно съесть 0,5 г картофельных чипсов или 2 г картофеля-фри в день.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4357694"/>
            <a:ext cx="2714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Bookman Old Style" pitchFamily="18" charset="0"/>
              </a:rPr>
              <a:t>75% американцев испытывают хроническое обезвоживание, у 37% механизм ощущения жажды настолько слаб, что они часто путают жажду с голодом.</a:t>
            </a:r>
            <a:endParaRPr lang="ru-RU" sz="1200" dirty="0">
              <a:latin typeface="Bookman Old Style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714480" y="285728"/>
            <a:ext cx="5795176" cy="1083712"/>
            <a:chOff x="1714480" y="285728"/>
            <a:chExt cx="5795176" cy="10837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14480" y="285728"/>
              <a:ext cx="579517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i="1" u="sng" dirty="0">
                  <a:latin typeface="Bookman Old Style" pitchFamily="18" charset="0"/>
                </a:rPr>
                <a:t>Вкусно или вредно?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357422" y="1000108"/>
              <a:ext cx="4280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dirty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ookman Old Style" pitchFamily="18" charset="0"/>
                </a:rPr>
                <a:t>(Статистика исследований)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17"/>
            <a:chOff x="0" y="0"/>
            <a:chExt cx="9144000" cy="6858017"/>
          </a:xfrm>
        </p:grpSpPr>
        <p:pic>
          <p:nvPicPr>
            <p:cNvPr id="15362" name="Picture 2" descr="http://st.depositphotos.com/2158511/2767/v/950/depositphotos_27677097-Cookery---seamless-pattern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714480" y="285728"/>
            <a:ext cx="5795176" cy="1083712"/>
            <a:chOff x="1714480" y="285728"/>
            <a:chExt cx="5795176" cy="108371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714480" y="285728"/>
              <a:ext cx="579517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i="1" u="sng" dirty="0">
                  <a:latin typeface="Bookman Old Style" pitchFamily="18" charset="0"/>
                </a:rPr>
                <a:t>Вкусно или вредно?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57422" y="1000108"/>
              <a:ext cx="4280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dirty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ookman Old Style" pitchFamily="18" charset="0"/>
                </a:rPr>
                <a:t>(Статистика исследований)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143372" y="3143248"/>
            <a:ext cx="4762500" cy="3400506"/>
            <a:chOff x="285720" y="214290"/>
            <a:chExt cx="4762500" cy="3400506"/>
          </a:xfrm>
        </p:grpSpPr>
        <p:pic>
          <p:nvPicPr>
            <p:cNvPr id="9" name="Picture 2" descr="http://scienceblog.ru/wp-content/uploads/2009/04/118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214290"/>
              <a:ext cx="4762500" cy="3209926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642910" y="3214686"/>
              <a:ext cx="350044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Bookman Old Style" pitchFamily="18" charset="0"/>
                </a:rPr>
                <a:t>http://scienceblog.ru/2009/04/17/fast-fud-vyzyvaet-u-detejj-chuvstvo-radosti/</a:t>
              </a:r>
              <a:endParaRPr lang="ru-RU" sz="1000" dirty="0">
                <a:latin typeface="Bookman Old Style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00034" y="15716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latin typeface="Bookman Old Style" pitchFamily="18" charset="0"/>
              </a:rPr>
              <a:t>Группа врачей-гастроэнтерологов провела в новосибирских школах исследование: сколько </a:t>
            </a:r>
          </a:p>
          <a:p>
            <a:pPr>
              <a:buNone/>
            </a:pPr>
            <a:r>
              <a:rPr lang="ru-RU" sz="1200" b="1" dirty="0">
                <a:latin typeface="Bookman Old Style" pitchFamily="18" charset="0"/>
              </a:rPr>
              <a:t>в среднем подростков страдают от желудочных </a:t>
            </a:r>
          </a:p>
          <a:p>
            <a:pPr>
              <a:buNone/>
            </a:pPr>
            <a:r>
              <a:rPr lang="ru-RU" sz="1200" b="1" dirty="0">
                <a:latin typeface="Bookman Old Style" pitchFamily="18" charset="0"/>
              </a:rPr>
              <a:t>заболеваний, как часто пропускают занятия из-за болей в животе? Занятия в школе «из-за болей в животе» с начала учебного года пропускали больше половины опрошенных. Факторы заболевания: нарушение режима питания и поголовное увлечение «сухим кормом» — чипсами и орешками.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1643050"/>
            <a:ext cx="2643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Bookman Old Style" pitchFamily="18" charset="0"/>
              </a:rPr>
              <a:t>Доказано, что сладкие газированные воды способствуют ожирению населения, приводит к снижению плотности костей и повышает риск переломов.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929066"/>
            <a:ext cx="3214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Bookman Old Style" pitchFamily="18" charset="0"/>
              </a:rPr>
              <a:t>Изучив состав и калорийность наиболее популярных блюд быстрого питания, ученые пришли к заключению: всего в одной порции любого </a:t>
            </a:r>
            <a:r>
              <a:rPr lang="ru-RU" sz="1200" b="1" dirty="0" err="1">
                <a:latin typeface="Bookman Old Style" pitchFamily="18" charset="0"/>
              </a:rPr>
              <a:t>фаст-фуда</a:t>
            </a:r>
            <a:r>
              <a:rPr lang="ru-RU" sz="1200" b="1" dirty="0">
                <a:latin typeface="Bookman Old Style" pitchFamily="18" charset="0"/>
              </a:rPr>
              <a:t>, содержится дневная норма жиров. Звания главного "убийцы" удостоилась </a:t>
            </a:r>
            <a:r>
              <a:rPr lang="ru-RU" sz="1200" b="1" dirty="0" err="1">
                <a:latin typeface="Bookman Old Style" pitchFamily="18" charset="0"/>
              </a:rPr>
              <a:t>шаурма</a:t>
            </a:r>
            <a:r>
              <a:rPr lang="ru-RU" sz="1200" b="1" dirty="0">
                <a:latin typeface="Bookman Old Style" pitchFamily="18" charset="0"/>
              </a:rPr>
              <a:t>. В ней содержится в среднем 120 г жира, при дневной норме менее 70-80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17"/>
            <a:chOff x="0" y="0"/>
            <a:chExt cx="9144000" cy="6858017"/>
          </a:xfrm>
        </p:grpSpPr>
        <p:pic>
          <p:nvPicPr>
            <p:cNvPr id="15362" name="Picture 2" descr="http://st.depositphotos.com/2158511/2767/v/950/depositphotos_27677097-Cookery---seamless-pattern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500298" y="1357298"/>
            <a:ext cx="6429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На основании вышеизложенных фактов мы пришли к выводу, что </a:t>
            </a:r>
            <a:r>
              <a:rPr lang="ru-RU" sz="2000" dirty="0" err="1">
                <a:latin typeface="Bookman Old Style" pitchFamily="18" charset="0"/>
              </a:rPr>
              <a:t>фаст</a:t>
            </a:r>
            <a:r>
              <a:rPr lang="ru-RU" sz="2000" dirty="0">
                <a:latin typeface="Bookman Old Style" pitchFamily="18" charset="0"/>
              </a:rPr>
              <a:t> – </a:t>
            </a:r>
            <a:r>
              <a:rPr lang="ru-RU" sz="2000" dirty="0" err="1">
                <a:latin typeface="Bookman Old Style" pitchFamily="18" charset="0"/>
              </a:rPr>
              <a:t>фуд</a:t>
            </a:r>
            <a:r>
              <a:rPr lang="ru-RU" sz="2000" dirty="0">
                <a:latin typeface="Bookman Old Style" pitchFamily="18" charset="0"/>
              </a:rPr>
              <a:t>  действительно вреден. Употребление его возможно, но в определённых количествах. Чтобы вы не допускали ошибок при выборе продуктов, мы сделали специальную брошюру. Надеемся, что вы будете следовать нашим рекомендациям.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285728"/>
            <a:ext cx="19575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u="sng" dirty="0">
                <a:latin typeface="Bookman Old Style" pitchFamily="18" charset="0"/>
              </a:rPr>
              <a:t>Вывод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57158" y="357166"/>
            <a:ext cx="2381250" cy="2603675"/>
            <a:chOff x="357158" y="357166"/>
            <a:chExt cx="2381250" cy="2603675"/>
          </a:xfrm>
        </p:grpSpPr>
        <p:pic>
          <p:nvPicPr>
            <p:cNvPr id="35842" name="Picture 2" descr="http://fitfan.ru/uploads/posts/2013-03/1364676412_30b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357166"/>
              <a:ext cx="2381250" cy="2390775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500034" y="2714620"/>
              <a:ext cx="199285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Bookman Old Style" pitchFamily="18" charset="0"/>
                </a:rPr>
                <a:t>http://redigo.ru/article/219</a:t>
              </a:r>
              <a:endParaRPr lang="ru-RU" sz="1000" dirty="0">
                <a:latin typeface="Bookman Old Style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42844" y="3929066"/>
            <a:ext cx="8715403" cy="2675113"/>
            <a:chOff x="1" y="1928802"/>
            <a:chExt cx="9143999" cy="3103741"/>
          </a:xfrm>
        </p:grpSpPr>
        <p:grpSp>
          <p:nvGrpSpPr>
            <p:cNvPr id="14" name="Группа 10"/>
            <p:cNvGrpSpPr/>
            <p:nvPr/>
          </p:nvGrpSpPr>
          <p:grpSpPr>
            <a:xfrm>
              <a:off x="1" y="1928802"/>
              <a:ext cx="8834451" cy="2923694"/>
              <a:chOff x="1" y="1928802"/>
              <a:chExt cx="8834451" cy="2923694"/>
            </a:xfrm>
          </p:grpSpPr>
          <p:pic>
            <p:nvPicPr>
              <p:cNvPr id="18" name="Picture 2" descr="http://i99.beon.ru/s58.radikal.ru/i161/0906/09/6cab0baff3fb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14810" y="1928802"/>
                <a:ext cx="1607488" cy="2923694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http://i.allday.ru/c7/de/b5/1335377357_fast_food_02.jp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2999"/>
              <a:stretch>
                <a:fillRect/>
              </a:stretch>
            </p:blipFill>
            <p:spPr bwMode="auto">
              <a:xfrm>
                <a:off x="1" y="2000240"/>
                <a:ext cx="2791810" cy="2428892"/>
              </a:xfrm>
              <a:prstGeom prst="rect">
                <a:avLst/>
              </a:prstGeom>
              <a:noFill/>
            </p:spPr>
          </p:pic>
          <p:sp>
            <p:nvSpPr>
              <p:cNvPr id="20" name="Крест 19"/>
              <p:cNvSpPr/>
              <p:nvPr/>
            </p:nvSpPr>
            <p:spPr>
              <a:xfrm>
                <a:off x="2928926" y="2928934"/>
                <a:ext cx="1071570" cy="1071570"/>
              </a:xfrm>
              <a:prstGeom prst="plus">
                <a:avLst>
                  <a:gd name="adj" fmla="val 34778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 20"/>
              <p:cNvSpPr/>
              <p:nvPr/>
            </p:nvSpPr>
            <p:spPr>
              <a:xfrm>
                <a:off x="5500694" y="3000372"/>
                <a:ext cx="1571636" cy="785818"/>
              </a:xfrm>
              <a:prstGeom prst="mathEqual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22" name="Picture 1" descr="C:\Documents and Settings\Валерия\Рабочий стол\фаст фуд картинки\3084805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643702" y="2214554"/>
                <a:ext cx="2190750" cy="2524125"/>
              </a:xfrm>
              <a:prstGeom prst="rect">
                <a:avLst/>
              </a:prstGeom>
              <a:noFill/>
            </p:spPr>
          </p:pic>
        </p:grpSp>
        <p:sp>
          <p:nvSpPr>
            <p:cNvPr id="15" name="Прямоугольник 14"/>
            <p:cNvSpPr/>
            <p:nvPr/>
          </p:nvSpPr>
          <p:spPr>
            <a:xfrm>
              <a:off x="357158" y="4286256"/>
              <a:ext cx="231345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Bookman Old Style" pitchFamily="18" charset="0"/>
                </a:rPr>
                <a:t>http://rus-img2.com/fastfud-png</a:t>
              </a:r>
              <a:endParaRPr lang="ru-RU" sz="1000" dirty="0">
                <a:latin typeface="Bookman Old Style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28992" y="4786322"/>
              <a:ext cx="28841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Bookman Old Style" pitchFamily="18" charset="0"/>
                </a:rPr>
                <a:t>http://khudaya.ru/photos/photo410.html</a:t>
              </a:r>
              <a:endParaRPr lang="ru-RU" sz="1000" dirty="0">
                <a:latin typeface="Bookman Old Style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798486" y="4572008"/>
              <a:ext cx="23455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Bookman Old Style" pitchFamily="18" charset="0"/>
                </a:rPr>
                <a:t>http://www.muslimpress.ru/fetvy</a:t>
              </a:r>
              <a:endParaRPr lang="ru-RU" sz="1000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-17"/>
            <a:ext cx="9144000" cy="6858017"/>
            <a:chOff x="0" y="0"/>
            <a:chExt cx="9144000" cy="6858017"/>
          </a:xfrm>
        </p:grpSpPr>
        <p:pic>
          <p:nvPicPr>
            <p:cNvPr id="15362" name="Picture 2" descr="http://st.depositphotos.com/2158511/2767/v/950/depositphotos_27677097-Cookery---seamless-pattern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14480" y="-47"/>
            <a:ext cx="5143536" cy="6858047"/>
            <a:chOff x="1714480" y="-47"/>
            <a:chExt cx="5143536" cy="6858047"/>
          </a:xfrm>
        </p:grpSpPr>
        <p:pic>
          <p:nvPicPr>
            <p:cNvPr id="20481" name="Picture 1" descr="C:\Documents and Settings\Валерия\Рабочий стол\фаст фуд картинки\5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4480" y="-47"/>
              <a:ext cx="5143536" cy="6858047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 rot="20566885">
              <a:off x="2624141" y="2374951"/>
              <a:ext cx="32147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Будьте </a:t>
              </a:r>
            </a:p>
            <a:p>
              <a:pPr algn="ctr"/>
              <a:r>
                <a:rPr lang="ru-RU" sz="4000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здоровы!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17"/>
            <a:chOff x="0" y="0"/>
            <a:chExt cx="9144000" cy="6858017"/>
          </a:xfrm>
        </p:grpSpPr>
        <p:pic>
          <p:nvPicPr>
            <p:cNvPr id="15362" name="Picture 2" descr="http://st.depositphotos.com/2158511/2767/v/950/depositphotos_27677097-Cookery---seamless-pattern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357422" y="1357298"/>
            <a:ext cx="44291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Современные люди не приучены не только к рациональному питанию, но и к режиму потребления пищи. Отсутствие культуры питания дома, высокий темп современной жизни приводит к тому, что мы всё чаще употребляем еду быстрого приготовления. Нужно сказать, такое питание не является ни полезным, ни правильным. Поэтому говорить о вреде, наносимом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фаст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–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фудом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нашему здоровью, важно и актуально</a:t>
            </a:r>
            <a:r>
              <a:rPr lang="ru-RU" dirty="0">
                <a:latin typeface="Book Antiqua" pitchFamily="18" charset="0"/>
              </a:rPr>
              <a:t>. </a:t>
            </a:r>
          </a:p>
        </p:txBody>
      </p:sp>
      <p:pic>
        <p:nvPicPr>
          <p:cNvPr id="6" name="Picture 6" descr="http://arstyle.org/uploads/posts/2010-01/1263860467_1240925397_snimo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2" t="54290" r="68693" b="3485"/>
          <a:stretch>
            <a:fillRect/>
          </a:stretch>
        </p:blipFill>
        <p:spPr bwMode="auto">
          <a:xfrm>
            <a:off x="714348" y="1142984"/>
            <a:ext cx="1285884" cy="1285884"/>
          </a:xfrm>
          <a:prstGeom prst="rect">
            <a:avLst/>
          </a:prstGeom>
          <a:noFill/>
        </p:spPr>
      </p:pic>
      <p:pic>
        <p:nvPicPr>
          <p:cNvPr id="7" name="Picture 6" descr="http://arstyle.org/uploads/posts/2010-01/1263860467_1240925397_snimo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84" t="8043" r="63248" b="53753"/>
          <a:stretch>
            <a:fillRect/>
          </a:stretch>
        </p:blipFill>
        <p:spPr bwMode="auto">
          <a:xfrm>
            <a:off x="642910" y="2940840"/>
            <a:ext cx="1428760" cy="11311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71670" y="285728"/>
            <a:ext cx="46618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i="1" u="sng" dirty="0">
                <a:latin typeface="Bookman Old Style" pitchFamily="18" charset="0"/>
              </a:rPr>
              <a:t>Актуальность:</a:t>
            </a:r>
            <a:endParaRPr lang="ru-RU" sz="4400" u="sng" dirty="0">
              <a:latin typeface="Bookman Old Style" pitchFamily="18" charset="0"/>
            </a:endParaRPr>
          </a:p>
        </p:txBody>
      </p:sp>
      <p:pic>
        <p:nvPicPr>
          <p:cNvPr id="8194" name="Picture 2" descr="http://sportmashina.com/images/zdorovoe_pitani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rcRect t="8021" r="79000" b="67914"/>
          <a:stretch>
            <a:fillRect/>
          </a:stretch>
        </p:blipFill>
        <p:spPr bwMode="auto">
          <a:xfrm>
            <a:off x="7429520" y="571480"/>
            <a:ext cx="1000132" cy="857256"/>
          </a:xfrm>
          <a:prstGeom prst="rect">
            <a:avLst/>
          </a:prstGeom>
          <a:noFill/>
        </p:spPr>
      </p:pic>
      <p:pic>
        <p:nvPicPr>
          <p:cNvPr id="8196" name="Picture 4" descr="http://sportmashina.com/images/zdorovoe_pitani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000" t="36096" r="61000" b="35829"/>
          <a:stretch>
            <a:fillRect/>
          </a:stretch>
        </p:blipFill>
        <p:spPr bwMode="auto">
          <a:xfrm>
            <a:off x="6858016" y="4857760"/>
            <a:ext cx="857256" cy="1000132"/>
          </a:xfrm>
          <a:prstGeom prst="rect">
            <a:avLst/>
          </a:prstGeom>
          <a:noFill/>
        </p:spPr>
      </p:pic>
      <p:pic>
        <p:nvPicPr>
          <p:cNvPr id="8198" name="Picture 6" descr="http://sportmashina.com/images/zdorovoe_pitani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9501" t="70188" b="5748"/>
          <a:stretch>
            <a:fillRect/>
          </a:stretch>
        </p:blipFill>
        <p:spPr bwMode="auto">
          <a:xfrm>
            <a:off x="6929454" y="1571612"/>
            <a:ext cx="976286" cy="857256"/>
          </a:xfrm>
          <a:prstGeom prst="rect">
            <a:avLst/>
          </a:prstGeom>
          <a:noFill/>
        </p:spPr>
      </p:pic>
      <p:pic>
        <p:nvPicPr>
          <p:cNvPr id="8200" name="Picture 8" descr="http://sportmashina.com/images/zdorovoe_pitani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0" t="10027" r="59500" b="67914"/>
          <a:stretch>
            <a:fillRect/>
          </a:stretch>
        </p:blipFill>
        <p:spPr bwMode="auto">
          <a:xfrm>
            <a:off x="7500958" y="2428868"/>
            <a:ext cx="1000132" cy="785818"/>
          </a:xfrm>
          <a:prstGeom prst="rect">
            <a:avLst/>
          </a:prstGeom>
          <a:noFill/>
        </p:spPr>
      </p:pic>
      <p:pic>
        <p:nvPicPr>
          <p:cNvPr id="8202" name="Picture 10" descr="http://sportmashina.com/images/zdorovoe_pitani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00" t="8021" r="40000" b="67914"/>
          <a:stretch>
            <a:fillRect/>
          </a:stretch>
        </p:blipFill>
        <p:spPr bwMode="auto">
          <a:xfrm>
            <a:off x="6858016" y="3071810"/>
            <a:ext cx="928694" cy="857256"/>
          </a:xfrm>
          <a:prstGeom prst="rect">
            <a:avLst/>
          </a:prstGeom>
          <a:noFill/>
        </p:spPr>
      </p:pic>
      <p:pic>
        <p:nvPicPr>
          <p:cNvPr id="8204" name="Picture 12" descr="http://sportmashina.com/images/zdorovoe_pitani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 t="70188" r="79000" b="5748"/>
          <a:stretch>
            <a:fillRect/>
          </a:stretch>
        </p:blipFill>
        <p:spPr bwMode="auto">
          <a:xfrm>
            <a:off x="7429520" y="3929066"/>
            <a:ext cx="1000132" cy="857256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0" y="4786322"/>
            <a:ext cx="3167855" cy="1460667"/>
            <a:chOff x="0" y="4786322"/>
            <a:chExt cx="3167855" cy="1460667"/>
          </a:xfrm>
        </p:grpSpPr>
        <p:pic>
          <p:nvPicPr>
            <p:cNvPr id="8" name="Picture 6" descr="http://arstyle.org/uploads/posts/2010-01/1263860467_1240925397_snimok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307" t="48258" r="33303" b="1474"/>
            <a:stretch>
              <a:fillRect/>
            </a:stretch>
          </p:blipFill>
          <p:spPr bwMode="auto">
            <a:xfrm>
              <a:off x="785786" y="4786322"/>
              <a:ext cx="1263024" cy="1214446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0" y="6000768"/>
              <a:ext cx="316785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Bookman Old Style" pitchFamily="18" charset="0"/>
                </a:rPr>
                <a:t>http://allday2.com/index.php?newsid=629431</a:t>
              </a:r>
              <a:endParaRPr lang="ru-RU" sz="1000" dirty="0">
                <a:latin typeface="Bookman Old Style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251862" y="5786454"/>
            <a:ext cx="2892138" cy="1071546"/>
            <a:chOff x="6251862" y="5786454"/>
            <a:chExt cx="2892138" cy="1071546"/>
          </a:xfrm>
        </p:grpSpPr>
        <p:pic>
          <p:nvPicPr>
            <p:cNvPr id="8206" name="Picture 14" descr="http://sportmashina.com/images/zdorovoe_pitanie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58501" t="8021" r="20499" b="67915"/>
            <a:stretch>
              <a:fillRect/>
            </a:stretch>
          </p:blipFill>
          <p:spPr bwMode="auto">
            <a:xfrm>
              <a:off x="7358082" y="5786454"/>
              <a:ext cx="1000132" cy="857256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6251862" y="6488668"/>
              <a:ext cx="28921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Bookman Old Style" pitchFamily="18" charset="0"/>
                </a:rPr>
                <a:t>http://all-clipart.net/tags/Fruits/page/4</a:t>
              </a:r>
              <a:r>
                <a:rPr lang="en-US" dirty="0"/>
                <a:t>/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17"/>
            <a:chOff x="0" y="0"/>
            <a:chExt cx="9144000" cy="6858017"/>
          </a:xfrm>
        </p:grpSpPr>
        <p:pic>
          <p:nvPicPr>
            <p:cNvPr id="15362" name="Picture 2" descr="http://st.depositphotos.com/2158511/2767/v/950/depositphotos_27677097-Cookery---seamless-pattern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85720" y="1071546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ook Antiqua" pitchFamily="18" charset="0"/>
              </a:rPr>
              <a:t>Говоря о </a:t>
            </a:r>
            <a:r>
              <a:rPr lang="ru-RU" sz="2000" b="1" dirty="0" err="1">
                <a:latin typeface="Book Antiqua" pitchFamily="18" charset="0"/>
              </a:rPr>
              <a:t>фаст-фуде</a:t>
            </a:r>
            <a:r>
              <a:rPr lang="ru-RU" sz="2000" b="1" dirty="0">
                <a:latin typeface="Book Antiqua" pitchFamily="18" charset="0"/>
              </a:rPr>
              <a:t>, мы почему-то всегда подразумеваем заведения быстрого питания типа ресторанов  «Макдональдс». </a:t>
            </a:r>
          </a:p>
          <a:p>
            <a:pPr algn="ctr">
              <a:buNone/>
            </a:pPr>
            <a:r>
              <a:rPr lang="ru-RU" sz="2000" b="1" dirty="0">
                <a:latin typeface="Book Antiqua" pitchFamily="18" charset="0"/>
              </a:rPr>
              <a:t>   На самом деле </a:t>
            </a:r>
            <a:r>
              <a:rPr lang="ru-RU" sz="2000" b="1" dirty="0" err="1">
                <a:latin typeface="Book Antiqua" pitchFamily="18" charset="0"/>
              </a:rPr>
              <a:t>фаст-фуда</a:t>
            </a:r>
            <a:r>
              <a:rPr lang="ru-RU" sz="2000" b="1" dirty="0">
                <a:latin typeface="Book Antiqua" pitchFamily="18" charset="0"/>
              </a:rPr>
              <a:t> вокруг нас  намного больше. Чипсы, сухарики, орешки,  да мало ли еще чего продается на каждом  углу и привлекает молодежь яркими этикетками. </a:t>
            </a:r>
          </a:p>
          <a:p>
            <a:pPr algn="ctr">
              <a:buNone/>
            </a:pPr>
            <a:r>
              <a:rPr lang="ru-RU" sz="2000" b="1" dirty="0">
                <a:latin typeface="Book Antiqua" pitchFamily="18" charset="0"/>
              </a:rPr>
              <a:t>По телевизору множество рекламных роликов внушают </a:t>
            </a:r>
          </a:p>
          <a:p>
            <a:pPr algn="ctr">
              <a:buNone/>
            </a:pPr>
            <a:r>
              <a:rPr lang="ru-RU" sz="2000" b="1" dirty="0">
                <a:latin typeface="Book Antiqua" pitchFamily="18" charset="0"/>
              </a:rPr>
              <a:t>потребителю, что чипсы и сухарики есть круто и </a:t>
            </a:r>
            <a:r>
              <a:rPr lang="ru-RU" sz="2000" b="1" dirty="0" err="1">
                <a:latin typeface="Book Antiqua" pitchFamily="18" charset="0"/>
              </a:rPr>
              <a:t>прикольно</a:t>
            </a:r>
            <a:r>
              <a:rPr lang="ru-RU" sz="2000" b="1" dirty="0">
                <a:latin typeface="Book Antiqua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14290"/>
            <a:ext cx="28985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u="sng" dirty="0">
                <a:latin typeface="Bookman Old Style" pitchFamily="18" charset="0"/>
              </a:rPr>
              <a:t>Введение</a:t>
            </a:r>
          </a:p>
        </p:txBody>
      </p:sp>
      <p:sp>
        <p:nvSpPr>
          <p:cNvPr id="8" name="Лента лицом вниз 7"/>
          <p:cNvSpPr/>
          <p:nvPr/>
        </p:nvSpPr>
        <p:spPr>
          <a:xfrm>
            <a:off x="0" y="4357694"/>
            <a:ext cx="8858280" cy="2286016"/>
          </a:xfrm>
          <a:prstGeom prst="ribbon">
            <a:avLst>
              <a:gd name="adj1" fmla="val 22084"/>
              <a:gd name="adj2" fmla="val 50000"/>
            </a:avLst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Так стоит ли верить рекламе и употреблять в пищу эти продукты? </a:t>
            </a:r>
          </a:p>
        </p:txBody>
      </p:sp>
      <p:grpSp>
        <p:nvGrpSpPr>
          <p:cNvPr id="10" name="Группа 9"/>
          <p:cNvGrpSpPr/>
          <p:nvPr/>
        </p:nvGrpSpPr>
        <p:grpSpPr>
          <a:xfrm rot="20944387">
            <a:off x="186661" y="3110354"/>
            <a:ext cx="3643338" cy="2317923"/>
            <a:chOff x="4500562" y="4000504"/>
            <a:chExt cx="3643338" cy="2317923"/>
          </a:xfrm>
        </p:grpSpPr>
        <p:pic>
          <p:nvPicPr>
            <p:cNvPr id="11" name="Picture 4" descr="http://www.diets.ru/data/cache/2011mar/30/21/147146_91060-700x500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00562" y="4000504"/>
              <a:ext cx="3643338" cy="228073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572132" y="6072206"/>
              <a:ext cx="187102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>
                  <a:latin typeface="Bookman Old Style" pitchFamily="18" charset="0"/>
                </a:rPr>
                <a:t>www.diets.ru/article/435/</a:t>
              </a:r>
              <a:endParaRPr lang="ru-RU" sz="1000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3"/>
          <p:cNvGrpSpPr/>
          <p:nvPr/>
        </p:nvGrpSpPr>
        <p:grpSpPr>
          <a:xfrm>
            <a:off x="0" y="0"/>
            <a:ext cx="9144000" cy="6858017"/>
            <a:chOff x="0" y="0"/>
            <a:chExt cx="9144000" cy="6858017"/>
          </a:xfrm>
        </p:grpSpPr>
        <p:pic>
          <p:nvPicPr>
            <p:cNvPr id="28" name="Picture 2" descr="http://st.depositphotos.com/2158511/2767/v/950/depositphotos_27677097-Cookery---seamless-pattern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</p:spPr>
        </p:pic>
        <p:sp>
          <p:nvSpPr>
            <p:cNvPr id="29" name="Прямоугольник 2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28596" y="142852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u="sng" dirty="0">
                <a:latin typeface="Bookman Old Style" pitchFamily="18" charset="0"/>
              </a:rPr>
              <a:t>Некоторые виды </a:t>
            </a:r>
            <a:r>
              <a:rPr lang="ru-RU" sz="4400" i="1" u="sng" dirty="0" err="1">
                <a:latin typeface="Bookman Old Style" pitchFamily="18" charset="0"/>
              </a:rPr>
              <a:t>фаст-фуда</a:t>
            </a:r>
            <a:r>
              <a:rPr lang="ru-RU" sz="4400" i="1" u="sng" dirty="0">
                <a:latin typeface="Bookman Old Style" pitchFamily="18" charset="0"/>
              </a:rPr>
              <a:t> 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071538" y="1357298"/>
            <a:ext cx="1857388" cy="2286016"/>
            <a:chOff x="1142976" y="1142984"/>
            <a:chExt cx="1857388" cy="2286016"/>
          </a:xfrm>
        </p:grpSpPr>
        <p:pic>
          <p:nvPicPr>
            <p:cNvPr id="10" name="Picture 4" descr="http://i.allday2.com/13/ef/9f/1368996393_fast_food_3-3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2500" b="63450"/>
            <a:stretch>
              <a:fillRect/>
            </a:stretch>
          </p:blipFill>
          <p:spPr bwMode="auto">
            <a:xfrm>
              <a:off x="1214414" y="1643050"/>
              <a:ext cx="1785950" cy="1785950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1142976" y="1142984"/>
              <a:ext cx="15103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Чипсы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214678" y="1000108"/>
            <a:ext cx="2000264" cy="2071679"/>
            <a:chOff x="3286116" y="857232"/>
            <a:chExt cx="2000264" cy="2071679"/>
          </a:xfrm>
        </p:grpSpPr>
        <p:pic>
          <p:nvPicPr>
            <p:cNvPr id="15" name="Picture 8" descr="http://hochu.ua/images/articles/49811_0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 r="71951"/>
            <a:stretch>
              <a:fillRect/>
            </a:stretch>
          </p:blipFill>
          <p:spPr bwMode="auto">
            <a:xfrm>
              <a:off x="3643306" y="1214422"/>
              <a:ext cx="1643074" cy="1714489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3286116" y="857232"/>
              <a:ext cx="18966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Попкорн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643570" y="1714488"/>
            <a:ext cx="2357454" cy="1785950"/>
            <a:chOff x="5500694" y="1785926"/>
            <a:chExt cx="2357454" cy="1785950"/>
          </a:xfrm>
        </p:grpSpPr>
        <p:pic>
          <p:nvPicPr>
            <p:cNvPr id="9" name="Picture 2" descr="http://i.allday2.com/a0/ae/e6/1368996442_fast_food_3-1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00" t="42000" r="47500" b="29499"/>
            <a:stretch>
              <a:fillRect/>
            </a:stretch>
          </p:blipFill>
          <p:spPr bwMode="auto">
            <a:xfrm>
              <a:off x="5500694" y="2214554"/>
              <a:ext cx="2357454" cy="1357322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5643570" y="1785926"/>
              <a:ext cx="19575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Хот - дог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28662" y="3857628"/>
            <a:ext cx="2190023" cy="2143140"/>
            <a:chOff x="1071538" y="3929066"/>
            <a:chExt cx="2190023" cy="2143140"/>
          </a:xfrm>
        </p:grpSpPr>
        <p:pic>
          <p:nvPicPr>
            <p:cNvPr id="11" name="Picture 4" descr="http://i.allday2.com/13/ef/9f/1368996393_fast_food_3-3.jp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500" t="30702" r="29500" b="25438"/>
            <a:stretch>
              <a:fillRect/>
            </a:stretch>
          </p:blipFill>
          <p:spPr bwMode="auto">
            <a:xfrm>
              <a:off x="1285852" y="3929066"/>
              <a:ext cx="1571636" cy="214314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1071538" y="3929066"/>
              <a:ext cx="21900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Кока Кола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286116" y="4214818"/>
            <a:ext cx="1950479" cy="2000241"/>
            <a:chOff x="3428992" y="4357694"/>
            <a:chExt cx="1950479" cy="2000241"/>
          </a:xfrm>
        </p:grpSpPr>
        <p:pic>
          <p:nvPicPr>
            <p:cNvPr id="8" name="Picture 12" descr="http://hochu.ua/images/articles/49811_0.jp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</a:blip>
            <a:srcRect l="69513" t="56250"/>
            <a:stretch>
              <a:fillRect/>
            </a:stretch>
          </p:blipFill>
          <p:spPr bwMode="auto">
            <a:xfrm>
              <a:off x="3428992" y="4857760"/>
              <a:ext cx="1785909" cy="1500175"/>
            </a:xfrm>
            <a:prstGeom prst="rect">
              <a:avLst/>
            </a:prstGeom>
            <a:noFill/>
          </p:spPr>
        </p:pic>
        <p:sp>
          <p:nvSpPr>
            <p:cNvPr id="19" name="Прямоугольник 18"/>
            <p:cNvSpPr/>
            <p:nvPr/>
          </p:nvSpPr>
          <p:spPr>
            <a:xfrm>
              <a:off x="3500430" y="4357694"/>
              <a:ext cx="18790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Сэндвич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572132" y="3643314"/>
            <a:ext cx="1571636" cy="2020047"/>
            <a:chOff x="5786446" y="3786190"/>
            <a:chExt cx="1571636" cy="2020047"/>
          </a:xfrm>
        </p:grpSpPr>
        <p:pic>
          <p:nvPicPr>
            <p:cNvPr id="22530" name="Picture 2" descr="http://doshirak.com/upload/catalog_Vegetables/img/34d1d1ed425d641ec4dfc65e1af4a35c.png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72198" y="4286256"/>
              <a:ext cx="1285884" cy="1519981"/>
            </a:xfrm>
            <a:prstGeom prst="rect">
              <a:avLst/>
            </a:prstGeom>
            <a:noFill/>
          </p:spPr>
        </p:pic>
        <p:sp>
          <p:nvSpPr>
            <p:cNvPr id="20" name="Прямоугольник 19"/>
            <p:cNvSpPr/>
            <p:nvPr/>
          </p:nvSpPr>
          <p:spPr>
            <a:xfrm>
              <a:off x="5786446" y="3786190"/>
              <a:ext cx="14654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Лапша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215206" y="5214950"/>
            <a:ext cx="1714480" cy="13849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Нажмите на каждый продукт и вы узнаете о его истории и </a:t>
            </a: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 вреде для здоровья</a:t>
            </a:r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1285852" y="6286520"/>
            <a:ext cx="2214578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ookman Old Style" pitchFamily="18" charset="0"/>
              </a:rPr>
              <a:t>Вкусно или вредно?</a:t>
            </a:r>
          </a:p>
        </p:txBody>
      </p:sp>
      <p:sp>
        <p:nvSpPr>
          <p:cNvPr id="32" name="TextBox 31">
            <a:hlinkClick r:id="rId14" action="ppaction://hlinksldjump"/>
          </p:cNvPr>
          <p:cNvSpPr txBox="1"/>
          <p:nvPr/>
        </p:nvSpPr>
        <p:spPr>
          <a:xfrm>
            <a:off x="4000496" y="6286520"/>
            <a:ext cx="2643206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ookman Old Style" pitchFamily="18" charset="0"/>
              </a:rPr>
              <a:t>Другие виды </a:t>
            </a:r>
            <a:r>
              <a:rPr lang="ru-RU" sz="1400" b="1" dirty="0" err="1">
                <a:latin typeface="Bookman Old Style" pitchFamily="18" charset="0"/>
              </a:rPr>
              <a:t>фаст-фуда</a:t>
            </a:r>
            <a:endParaRPr lang="ru-RU" sz="1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17"/>
            <a:chOff x="0" y="0"/>
            <a:chExt cx="9144000" cy="6858017"/>
          </a:xfrm>
        </p:grpSpPr>
        <p:pic>
          <p:nvPicPr>
            <p:cNvPr id="15362" name="Picture 2" descr="http://st.depositphotos.com/2158511/2767/v/950/depositphotos_27677097-Cookery---seamless-pattern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14810" y="3357562"/>
            <a:ext cx="4572000" cy="3039998"/>
            <a:chOff x="4214810" y="3357562"/>
            <a:chExt cx="4572000" cy="3039998"/>
          </a:xfrm>
        </p:grpSpPr>
        <p:pic>
          <p:nvPicPr>
            <p:cNvPr id="39938" name="Picture 2" descr="Чипсы фото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95" t="15000" r="1855" b="24999"/>
            <a:stretch>
              <a:fillRect/>
            </a:stretch>
          </p:blipFill>
          <p:spPr bwMode="auto">
            <a:xfrm>
              <a:off x="4214810" y="3357562"/>
              <a:ext cx="4572000" cy="2857520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5857884" y="6143644"/>
              <a:ext cx="194796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>
                  <a:latin typeface="Times New Roman" pitchFamily="18" charset="0"/>
                  <a:cs typeface="Times New Roman" pitchFamily="18" charset="0"/>
                </a:rPr>
                <a:t>http://findfood.ru/product/chipsy</a:t>
              </a:r>
              <a:endParaRPr lang="ru-RU" sz="105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571736" y="214290"/>
            <a:ext cx="24561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Чипсы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428736"/>
            <a:ext cx="36433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i="1" dirty="0"/>
              <a:t> </a:t>
            </a:r>
            <a:r>
              <a:rPr lang="ru-RU" sz="1400" dirty="0">
                <a:latin typeface="Bookman Old Style" pitchFamily="18" charset="0"/>
              </a:rPr>
              <a:t>О том, как были придуманы чипсы, существует как минимум  четыре версии. Вот одна из них.</a:t>
            </a:r>
          </a:p>
          <a:p>
            <a:pPr>
              <a:buNone/>
            </a:pPr>
            <a:r>
              <a:rPr lang="ru-RU" sz="1400" dirty="0">
                <a:latin typeface="Bookman Old Style" pitchFamily="18" charset="0"/>
              </a:rPr>
              <a:t> В августе 1853 года  в г. </a:t>
            </a:r>
            <a:r>
              <a:rPr lang="ru-RU" sz="1400" dirty="0" err="1">
                <a:latin typeface="Bookman Old Style" pitchFamily="18" charset="0"/>
              </a:rPr>
              <a:t>Саратога-Спрингс</a:t>
            </a:r>
            <a:r>
              <a:rPr lang="ru-RU" sz="1400" dirty="0">
                <a:latin typeface="Bookman Old Style" pitchFamily="18" charset="0"/>
              </a:rPr>
              <a:t>  чернокожим поваром  Джорджем </a:t>
            </a:r>
            <a:r>
              <a:rPr lang="ru-RU" sz="1400" dirty="0" err="1">
                <a:latin typeface="Bookman Old Style" pitchFamily="18" charset="0"/>
              </a:rPr>
              <a:t>Крамом</a:t>
            </a:r>
            <a:r>
              <a:rPr lang="ru-RU" sz="1400" dirty="0">
                <a:latin typeface="Bookman Old Style" pitchFamily="18" charset="0"/>
              </a:rPr>
              <a:t>  был случайно изобретёт рецепт   приготовления чипсов, получивший всеобщее одобрение</a:t>
            </a:r>
          </a:p>
          <a:p>
            <a:pPr>
              <a:buNone/>
            </a:pPr>
            <a:endParaRPr lang="ru-RU" sz="1400" dirty="0">
              <a:latin typeface="Bookman Old Style" pitchFamily="18" charset="0"/>
            </a:endParaRPr>
          </a:p>
          <a:p>
            <a:pPr>
              <a:buNone/>
            </a:pPr>
            <a:r>
              <a:rPr lang="ru-RU" sz="1400" dirty="0">
                <a:latin typeface="Bookman Old Style" pitchFamily="18" charset="0"/>
              </a:rPr>
              <a:t> Чипсы быстро стали настолько популярны, что в 1937 году в США был даже создан Национальный институт картофельных чипсов, призванный совершенствовать технологии производства и рецептуру. Сегодня чипсы являются одним из наипопулярнейших блюд «быстрой еды».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286380" y="500042"/>
            <a:ext cx="364333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Химический состав продукта : различные пищевые добавки,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глюконаты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ароматизаторы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, консерванты.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В состав чипсов входит далеко ненатуральный картофель, а  картофельная мука или хлопья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 или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кукуруза.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Калорийность чипсов высока за счет того, что их готовят с применением огромного количества масла, причем не всегда растительного.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Bookman Old Style" pitchFamily="18" charset="0"/>
                <a:ea typeface="Times New Roman" pitchFamily="18" charset="0"/>
              </a:rPr>
              <a:t> 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</a:endParaRP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6000760" y="6357958"/>
            <a:ext cx="2357454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Виды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фаст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фуда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9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42844" y="0"/>
            <a:ext cx="9144000" cy="6858017"/>
            <a:chOff x="0" y="0"/>
            <a:chExt cx="9144000" cy="6858017"/>
          </a:xfrm>
        </p:grpSpPr>
        <p:pic>
          <p:nvPicPr>
            <p:cNvPr id="15362" name="Picture 2" descr="http://st.depositphotos.com/2158511/2767/v/950/depositphotos_27677097-Cookery---seamless-pattern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214678" y="1214422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классическом сэндвиче содержится 13 г белка,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30 г углеводов и 9 г жира, а энергетическая ценность составляет 255 ккал, что составляет 13% суточной нормы. Постоянное употребление такой пищи приводит к ожирению и нарушению обмена веществ.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85720" y="2571744"/>
            <a:ext cx="4502082" cy="4063213"/>
            <a:chOff x="285720" y="2571744"/>
            <a:chExt cx="4502082" cy="4063213"/>
          </a:xfrm>
        </p:grpSpPr>
        <p:pic>
          <p:nvPicPr>
            <p:cNvPr id="5" name="Picture 4" descr="http://i.allday.ru/c7/de/b5/1335377357_fast_food_02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00" t="13500" r="9999" b="14499"/>
            <a:stretch>
              <a:fillRect/>
            </a:stretch>
          </p:blipFill>
          <p:spPr bwMode="auto">
            <a:xfrm>
              <a:off x="285720" y="2571744"/>
              <a:ext cx="4502082" cy="3929090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428596" y="6357958"/>
              <a:ext cx="36433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http://www.calorizator.ru/product/mcdonalds/hamburger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572000" y="385762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Сандвич был назван по имени </a:t>
            </a:r>
          </a:p>
          <a:p>
            <a:pPr algn="ctr">
              <a:buNone/>
            </a:pPr>
            <a:r>
              <a:rPr lang="ru-RU" sz="2000" dirty="0">
                <a:latin typeface="Bookman Old Style" pitchFamily="18" charset="0"/>
              </a:rPr>
              <a:t>Джона </a:t>
            </a:r>
            <a:r>
              <a:rPr lang="ru-RU" sz="2000" dirty="0" err="1">
                <a:latin typeface="Bookman Old Style" pitchFamily="18" charset="0"/>
              </a:rPr>
              <a:t>Монтегю</a:t>
            </a:r>
            <a:r>
              <a:rPr lang="ru-RU" sz="2000" dirty="0">
                <a:latin typeface="Bookman Old Style" pitchFamily="18" charset="0"/>
              </a:rPr>
              <a:t>, 4-го графа </a:t>
            </a:r>
          </a:p>
          <a:p>
            <a:pPr algn="ctr">
              <a:buNone/>
            </a:pPr>
            <a:r>
              <a:rPr lang="ru-RU" sz="2000" dirty="0" err="1">
                <a:latin typeface="Bookman Old Style" pitchFamily="18" charset="0"/>
              </a:rPr>
              <a:t>Сандвичского</a:t>
            </a:r>
            <a:r>
              <a:rPr lang="ru-RU" sz="2000" dirty="0">
                <a:latin typeface="Bookman Old Style" pitchFamily="18" charset="0"/>
              </a:rPr>
              <a:t>, лондонского </a:t>
            </a:r>
          </a:p>
          <a:p>
            <a:pPr algn="ctr">
              <a:buNone/>
            </a:pPr>
            <a:r>
              <a:rPr lang="ru-RU" sz="2000" dirty="0">
                <a:latin typeface="Bookman Old Style" pitchFamily="18" charset="0"/>
              </a:rPr>
              <a:t>министра и игрока, который </a:t>
            </a:r>
          </a:p>
          <a:p>
            <a:pPr algn="ctr">
              <a:buNone/>
            </a:pPr>
            <a:r>
              <a:rPr lang="ru-RU" sz="2000" dirty="0">
                <a:latin typeface="Bookman Old Style" pitchFamily="18" charset="0"/>
              </a:rPr>
              <a:t>по легенде в 1762 г. его изобрёл</a:t>
            </a:r>
            <a:r>
              <a:rPr lang="ru-RU" dirty="0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214290"/>
            <a:ext cx="30861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Сэндвич</a:t>
            </a: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6000760" y="6357958"/>
            <a:ext cx="2357454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Виды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фаст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фуда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17"/>
            <a:chOff x="0" y="0"/>
            <a:chExt cx="9144000" cy="6858017"/>
          </a:xfrm>
        </p:grpSpPr>
        <p:pic>
          <p:nvPicPr>
            <p:cNvPr id="15362" name="Picture 2" descr="http://st.depositphotos.com/2158511/2767/v/950/depositphotos_27677097-Cookery---seamless-pattern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571736" y="214290"/>
            <a:ext cx="32239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Хот - дог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14351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ookman Old Style" pitchFamily="18" charset="0"/>
              </a:rPr>
              <a:t>Корни американского хот-дога ведут в Германию. Немцы доказали, </a:t>
            </a:r>
            <a:r>
              <a:rPr lang="ru-RU" dirty="0" err="1">
                <a:latin typeface="Bookman Old Style" pitchFamily="18" charset="0"/>
              </a:rPr>
              <a:t>чтопервый</a:t>
            </a:r>
            <a:r>
              <a:rPr lang="ru-RU" dirty="0">
                <a:latin typeface="Bookman Old Style" pitchFamily="18" charset="0"/>
              </a:rPr>
              <a:t> хот-дог был изготовлен в 1487 году (за пять лет до открытия Америки). По одной из версий в рекламе первых хот-догов в США  использовался образ таксы, что и дало название продукту.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1428736"/>
            <a:ext cx="4572032" cy="3687363"/>
            <a:chOff x="0" y="1428736"/>
            <a:chExt cx="4572032" cy="3687363"/>
          </a:xfrm>
        </p:grpSpPr>
        <p:pic>
          <p:nvPicPr>
            <p:cNvPr id="41986" name="Picture 2" descr="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428736"/>
              <a:ext cx="4572032" cy="3687363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357158" y="4714884"/>
              <a:ext cx="235742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http://tvoyaparallel.ru/news/parents/vsem-po-goryachej-sobake.htm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143372" y="1500174"/>
            <a:ext cx="47148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 утверждению медиков хот-дог так же опасен для здоровья, как и сигареты. В частности, они способны провоцировать развитие рака  прямой и толстой кишок. </a:t>
            </a:r>
          </a:p>
          <a:p>
            <a:pPr algn="ctr" fontAlgn="base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Кроме канцерогенов, эта еда содержит повышенное количество соли, которое способствует развитию гипертонии и заболеваний сердечнососудистой системы.</a:t>
            </a:r>
          </a:p>
          <a:p>
            <a:pPr algn="ctr" fontAlgn="base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 подсчетам медиков, если съедать в день по одному хот-догу, то есть риск умереть раньше срока. </a:t>
            </a: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6000760" y="6357958"/>
            <a:ext cx="2357454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Виды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фаст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фуда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17"/>
            <a:chOff x="0" y="0"/>
            <a:chExt cx="9144000" cy="6858017"/>
          </a:xfrm>
        </p:grpSpPr>
        <p:pic>
          <p:nvPicPr>
            <p:cNvPr id="15362" name="Picture 2" descr="http://st.depositphotos.com/2158511/2767/v/950/depositphotos_27677097-Cookery---seamless-pattern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571736" y="214290"/>
            <a:ext cx="3621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Кока Кола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357422" y="1571612"/>
            <a:ext cx="3643322" cy="5047956"/>
            <a:chOff x="2357422" y="1571612"/>
            <a:chExt cx="3643322" cy="5047956"/>
          </a:xfrm>
        </p:grpSpPr>
        <p:pic>
          <p:nvPicPr>
            <p:cNvPr id="40962" name="Picture 2" descr="http://www.stihi.ru/pics/2013/06/05/9008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50578" r="19075"/>
            <a:stretch>
              <a:fillRect/>
            </a:stretch>
          </p:blipFill>
          <p:spPr bwMode="auto">
            <a:xfrm>
              <a:off x="3500430" y="1571612"/>
              <a:ext cx="1500198" cy="4772025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2357422" y="6357958"/>
              <a:ext cx="364332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Times New Roman" pitchFamily="18" charset="0"/>
                  <a:cs typeface="Times New Roman" pitchFamily="18" charset="0"/>
                </a:rPr>
                <a:t>http://www.inmoment.ru/beauty/health-body/coca-cola.html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42844" y="1643050"/>
            <a:ext cx="335755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ahoma" pitchFamily="34" charset="0"/>
              </a:rPr>
              <a:t>Сладкие газированные напитки усугубляют заболевания желудочно-кишечного тракта, и могут вызвать даже у здоровых людей расстройство желудка. Панкреатит, другие болезни поджелудочной железы и желчевыводящих путей также могут быть спровоцированы кока-колой.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ahoma" pitchFamily="34" charset="0"/>
              </a:rPr>
              <a:t>любовь к кока-коле приводит к дефициту калия, упав до опасного уровня, он может стать причиной поражения мышечных тканей и в самой критической ситуации довести до паралича.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ahoma" pitchFamily="34" charset="0"/>
              </a:rPr>
              <a:t>Кока-кола очень калорийна и может привести к избыточному весу.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1142984"/>
            <a:ext cx="35004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 </a:t>
            </a:r>
            <a:r>
              <a:rPr lang="ru-RU" sz="1400" dirty="0">
                <a:latin typeface="Bookman Old Style" pitchFamily="18" charset="0"/>
              </a:rPr>
              <a:t>Началось все 24 апреля 1833 года  в США, когда была запатентована газированная вода. Созданием  этого напитка мы «обязаны» Джозефу Пристли, британскому химику, богослову,</a:t>
            </a:r>
          </a:p>
          <a:p>
            <a:r>
              <a:rPr lang="ru-RU" sz="1400" dirty="0">
                <a:latin typeface="Bookman Old Style" pitchFamily="18" charset="0"/>
              </a:rPr>
              <a:t> философу.   Открытие секрета газировки  произошло неожиданно. </a:t>
            </a:r>
          </a:p>
          <a:p>
            <a:r>
              <a:rPr lang="ru-RU" sz="1400" dirty="0">
                <a:latin typeface="Bookman Old Style" pitchFamily="18" charset="0"/>
              </a:rPr>
              <a:t>  Всемирно известная компания </a:t>
            </a:r>
            <a:r>
              <a:rPr lang="ru-RU" sz="1400" dirty="0" err="1">
                <a:latin typeface="Bookman Old Style" pitchFamily="18" charset="0"/>
              </a:rPr>
              <a:t>Coca-Cola</a:t>
            </a:r>
            <a:r>
              <a:rPr lang="ru-RU" sz="1400" dirty="0">
                <a:latin typeface="Bookman Old Style" pitchFamily="18" charset="0"/>
              </a:rPr>
              <a:t> была первой, кто догадался использовать изобретение Пристли в коммерческих целях.    </a:t>
            </a:r>
          </a:p>
          <a:p>
            <a:r>
              <a:rPr lang="ru-RU" sz="1400" dirty="0">
                <a:latin typeface="Bookman Old Style" pitchFamily="18" charset="0"/>
              </a:rPr>
              <a:t>  В 1898 году  была создана компания </a:t>
            </a:r>
            <a:r>
              <a:rPr lang="ru-RU" sz="1400" dirty="0" err="1">
                <a:latin typeface="Bookman Old Style" pitchFamily="18" charset="0"/>
              </a:rPr>
              <a:t>Pepsi-Cola</a:t>
            </a:r>
            <a:r>
              <a:rPr lang="ru-RU" sz="1400" dirty="0">
                <a:latin typeface="Bookman Old Style" pitchFamily="18" charset="0"/>
              </a:rPr>
              <a:t>. Новый напиток  завоевал популярность у масс и стал на долгие годы единственным реальным конкурентом </a:t>
            </a:r>
            <a:r>
              <a:rPr lang="ru-RU" sz="1400" dirty="0" err="1">
                <a:latin typeface="Bookman Old Style" pitchFamily="18" charset="0"/>
              </a:rPr>
              <a:t>Coca-Cola</a:t>
            </a:r>
            <a:r>
              <a:rPr lang="ru-RU" sz="1400" dirty="0">
                <a:latin typeface="Bookman Old Style" pitchFamily="18" charset="0"/>
              </a:rPr>
              <a:t>. С тех времен до нынешних дней </a:t>
            </a:r>
            <a:r>
              <a:rPr lang="ru-RU" sz="1400" dirty="0" err="1">
                <a:latin typeface="Bookman Old Style" pitchFamily="18" charset="0"/>
              </a:rPr>
              <a:t>Coca-Cola</a:t>
            </a:r>
            <a:r>
              <a:rPr lang="ru-RU" sz="1400" dirty="0">
                <a:latin typeface="Bookman Old Style" pitchFamily="18" charset="0"/>
              </a:rPr>
              <a:t> и </a:t>
            </a:r>
            <a:r>
              <a:rPr lang="ru-RU" sz="1400" dirty="0" err="1">
                <a:latin typeface="Bookman Old Style" pitchFamily="18" charset="0"/>
              </a:rPr>
              <a:t>Pepsi-Cola</a:t>
            </a:r>
            <a:r>
              <a:rPr lang="ru-RU" sz="1400" dirty="0">
                <a:latin typeface="Bookman Old Style" pitchFamily="18" charset="0"/>
              </a:rPr>
              <a:t> ведут извечную, непрекращающуюся борьбу за потребителя.</a:t>
            </a: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6000760" y="6357958"/>
            <a:ext cx="2357454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Виды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фаст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фуда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17"/>
            <a:chOff x="0" y="0"/>
            <a:chExt cx="9144000" cy="6858017"/>
          </a:xfrm>
        </p:grpSpPr>
        <p:pic>
          <p:nvPicPr>
            <p:cNvPr id="15362" name="Picture 2" descr="http://st.depositphotos.com/2158511/2767/v/950/depositphotos_27677097-Cookery---seamless-pattern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86248" y="178592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Bookman Old Style" pitchFamily="18" charset="0"/>
              </a:rPr>
              <a:t>Первой лапшой быстрого приготовления </a:t>
            </a:r>
          </a:p>
          <a:p>
            <a:pPr>
              <a:buNone/>
            </a:pPr>
            <a:r>
              <a:rPr lang="ru-RU" sz="1400" dirty="0">
                <a:latin typeface="Bookman Old Style" pitchFamily="18" charset="0"/>
              </a:rPr>
              <a:t>была лапша </a:t>
            </a:r>
            <a:r>
              <a:rPr lang="ru-RU" sz="1400" i="1" dirty="0" err="1">
                <a:latin typeface="Bookman Old Style" pitchFamily="18" charset="0"/>
              </a:rPr>
              <a:t>Е-фу</a:t>
            </a:r>
            <a:r>
              <a:rPr lang="ru-RU" sz="1400" dirty="0">
                <a:latin typeface="Bookman Old Style" pitchFamily="18" charset="0"/>
              </a:rPr>
              <a:t>, появившаяся в XVI веке в </a:t>
            </a:r>
          </a:p>
          <a:p>
            <a:pPr>
              <a:buNone/>
            </a:pPr>
            <a:r>
              <a:rPr lang="ru-RU" sz="1400" dirty="0">
                <a:latin typeface="Bookman Old Style" pitchFamily="18" charset="0"/>
              </a:rPr>
              <a:t>Китае. Говорят, что повар магистрата города </a:t>
            </a:r>
          </a:p>
          <a:p>
            <a:pPr>
              <a:buNone/>
            </a:pPr>
            <a:r>
              <a:rPr lang="ru-RU" sz="1400" dirty="0" err="1">
                <a:latin typeface="Bookman Old Style" pitchFamily="18" charset="0"/>
              </a:rPr>
              <a:t>Янчжоу</a:t>
            </a:r>
            <a:r>
              <a:rPr lang="ru-RU" sz="1400" dirty="0">
                <a:latin typeface="Bookman Old Style" pitchFamily="18" charset="0"/>
              </a:rPr>
              <a:t> использовал сильно обжаренную </a:t>
            </a:r>
          </a:p>
          <a:p>
            <a:pPr>
              <a:buNone/>
            </a:pPr>
            <a:r>
              <a:rPr lang="ru-RU" sz="1400" dirty="0">
                <a:latin typeface="Bookman Old Style" pitchFamily="18" charset="0"/>
              </a:rPr>
              <a:t>лапшу, которую можно было подавать гостям, </a:t>
            </a:r>
          </a:p>
          <a:p>
            <a:pPr>
              <a:buNone/>
            </a:pPr>
            <a:r>
              <a:rPr lang="ru-RU" sz="1400" dirty="0">
                <a:latin typeface="Bookman Old Style" pitchFamily="18" charset="0"/>
              </a:rPr>
              <a:t>просто разогревая с различными бульонами.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0"/>
            <a:ext cx="87222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Лапша </a:t>
            </a:r>
          </a:p>
          <a:p>
            <a:pPr algn="ctr"/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быстрого приготовления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1428736"/>
            <a:ext cx="38576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Сама лапша состоит из натуральных продуктов, таких как мука, вода и яичный порошок. Но в ней полностью отсутствуют какие-либо жиры, белки, витамины и полезные элементы, есть только углеводы..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специях них содержатся не только кусочки сушеных овощей, зелень и соль, но также и красители, консерванты и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ароматизаторы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Именно из-за такой пищи возникают панкреатиты и гастриты.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Глутамат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натрия, который входит в состав лапши быстрого приготовления, имеет свойство накапливаться в организме человека и вызывать тяжелые приступы бронхиальной астмы. Данная добавка в виде усилителя вкуса способна вызвать болезнь Альцгеймера и изменения в психике.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В состав лапши быстрого приготовления входит пальмовое масло, которое очень трудно переваривается. При частом употреблении такой лапши могут возникнуть серьезнейшие проблемы с пищеварительной системой, начиная от обычной изжоги или расстройства желудка и заканчивая гастритом, колитом или даже язвой. Красители, усилители вкуса и консерванты могут нанести сильный удар по печени и почкам</a:t>
            </a: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286248" y="3500438"/>
            <a:ext cx="4572000" cy="3190568"/>
            <a:chOff x="4286248" y="3500438"/>
            <a:chExt cx="4572000" cy="3190568"/>
          </a:xfrm>
        </p:grpSpPr>
        <p:pic>
          <p:nvPicPr>
            <p:cNvPr id="43014" name="Picture 6" descr="http://direct-press.ru/images/stories/2014/Health/11-2014/01/241_lapsha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667" r="10714"/>
            <a:stretch>
              <a:fillRect/>
            </a:stretch>
          </p:blipFill>
          <p:spPr bwMode="auto">
            <a:xfrm>
              <a:off x="4429124" y="3500438"/>
              <a:ext cx="4357718" cy="3000376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4286248" y="6429396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050" dirty="0">
                  <a:latin typeface="Bookman Old Style" pitchFamily="18" charset="0"/>
                </a:rPr>
                <a:t>http://rus-img2.com/lapsha-bystrogo-prigotovleniya-ukraina</a:t>
              </a:r>
              <a:endParaRPr lang="ru-RU" sz="1050" dirty="0">
                <a:latin typeface="Bookman Old Style" pitchFamily="18" charset="0"/>
              </a:endParaRPr>
            </a:p>
          </p:txBody>
        </p:sp>
      </p:grp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6786546" y="3286124"/>
            <a:ext cx="2357454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Виды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фаст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фуда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5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1313</Words>
  <Application>Microsoft Office PowerPoint</Application>
  <PresentationFormat>Экран (4:3)</PresentationFormat>
  <Paragraphs>109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Bookman Old Style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abbasova_mariya@dnevnik.ru</cp:lastModifiedBy>
  <cp:revision>58</cp:revision>
  <dcterms:created xsi:type="dcterms:W3CDTF">2015-11-09T18:33:16Z</dcterms:created>
  <dcterms:modified xsi:type="dcterms:W3CDTF">2019-09-19T23:23:15Z</dcterms:modified>
</cp:coreProperties>
</file>