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66" r:id="rId4"/>
    <p:sldId id="258" r:id="rId5"/>
    <p:sldId id="260" r:id="rId6"/>
    <p:sldId id="259" r:id="rId7"/>
    <p:sldId id="268" r:id="rId8"/>
    <p:sldId id="275" r:id="rId9"/>
    <p:sldId id="270" r:id="rId10"/>
    <p:sldId id="271" r:id="rId11"/>
    <p:sldId id="265" r:id="rId12"/>
    <p:sldId id="274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6" r:id="rId21"/>
    <p:sldId id="288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33CC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3" autoAdjust="0"/>
  </p:normalViewPr>
  <p:slideViewPr>
    <p:cSldViewPr>
      <p:cViewPr varScale="1">
        <p:scale>
          <a:sx n="64" d="100"/>
          <a:sy n="64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779C1F-EC55-4E0F-9C56-6760F661122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BDFC55-979F-4F70-A4F9-A54B5ED14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E9B2-051F-4FCF-BE0A-ABCF2E81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EB92-4BF8-4591-99CA-FDA3A479E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26B8-BA2B-46E6-ABFC-5E6840C21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82B4-1AD1-4340-94F2-46237FAD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F847-6653-4586-A2A8-E787CE59F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6867-2104-4AAE-8C86-D4F378430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8B211-04C8-4B77-BEE6-488015076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2341-FB2C-4303-8C9E-6349503E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6866-DE08-433A-BCB5-C85CAC4EF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C2D1-17EC-4CFD-8222-A808AE857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F175-75FC-426F-B5BA-08AA736CA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CCCB-7B8E-443C-86DD-A155E190B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2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r>
              <a:rPr lang="ru-RU"/>
              <a:t>Ситников М.И. 2011 г. МОУ Назаровская СОШ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5A7F7D3D-D350-468F-870F-0EA0C5BF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0013" y="260350"/>
            <a:ext cx="7772400" cy="64087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0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Пожарная безопасность.</a:t>
            </a:r>
          </a:p>
          <a:p>
            <a:pPr algn="ctr" eaLnBrk="1" hangingPunct="1">
              <a:buFontTx/>
              <a:buNone/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6147" name="Picture 7" descr="пож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00213"/>
            <a:ext cx="5761038" cy="43068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14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7559675" cy="6480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Первичные средства пожаротушения.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ru-RU" sz="2800" u="sng" smtClean="0">
                <a:solidFill>
                  <a:srgbClr val="FF3300"/>
                </a:solidFill>
                <a:latin typeface="Times New Roman" pitchFamily="18" charset="0"/>
              </a:rPr>
              <a:t>Пожарный щит.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6630" name="Picture 6" descr="пожарный щ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3810000" cy="246697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6631" name="Picture 7" descr="пожарный щит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68638"/>
            <a:ext cx="2947988" cy="3455987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48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квартире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Немедленно вызвать пожарную охрану.</a:t>
            </a:r>
          </a:p>
          <a:p>
            <a:pPr marL="609600" indent="-609600" algn="ctr" eaLnBrk="1" hangingPunct="1">
              <a:buFontTx/>
              <a:buAutoNum type="arabicPeriod"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AutoNum type="arabicPeriod"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AutoNum type="arabicPeriod"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AutoNum type="arabicPeriod"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2. Оповестить соседей.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3. Эвакуировать людей.</a:t>
            </a: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6388" name="Picture 4" descr="DSC00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75"/>
            <a:ext cx="1443038" cy="18002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391" name="Picture 7" descr="Копия (2) DSC008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292600"/>
            <a:ext cx="2592387" cy="22828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0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Ш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квартире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4. Использовать первичные средства пожаротушения.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2400" u="sng" smtClean="0">
                <a:solidFill>
                  <a:srgbClr val="000000"/>
                </a:solidFill>
                <a:latin typeface="Times New Roman" pitchFamily="18" charset="0"/>
              </a:rPr>
              <a:t>нет огнетушителя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: вода, песок, плотная ткань)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ПОМНИТЕ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если затушить пламя не удалось в течение нескольких минут, - уходите.</a:t>
            </a:r>
          </a:p>
          <a:p>
            <a:pPr marL="609600" indent="-609600" algn="ctr" eaLnBrk="1" hangingPunct="1"/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/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23" name="Picture 3" descr="Копия (3) DSC00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429000"/>
            <a:ext cx="4103688" cy="2794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53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квартире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5. Встретить пожарные подразделения.</a:t>
            </a:r>
          </a:p>
        </p:txBody>
      </p:sp>
      <p:pic>
        <p:nvPicPr>
          <p:cNvPr id="27654" name="Picture 6" descr="Копия (4) DSC00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44675"/>
            <a:ext cx="3744913" cy="31623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5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квартире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Если выйти не удалось.</a:t>
            </a:r>
          </a:p>
          <a:p>
            <a:pPr marL="609600" indent="-609600"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Закрыть щели, чтобы прекратить поступление дыма в комнату.</a:t>
            </a:r>
          </a:p>
          <a:p>
            <a:pPr marL="609600" indent="-609600"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Лечь на пол.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Закрыть рот ватно - марлевой повязкой или куском одежды.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Не прятаться под кровать, в шкаф.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Если в комнате есть окно – открыть его и звать на помощь.</a:t>
            </a:r>
          </a:p>
        </p:txBody>
      </p:sp>
      <p:sp>
        <p:nvSpPr>
          <p:cNvPr id="24579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Задействовать систему оповещения, сообщить о пожаре в пожарную службу.</a:t>
            </a: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772" name="Picture 4" descr="DSC00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76475"/>
            <a:ext cx="3111500" cy="36004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560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2. Произвести эвакуацию согласно плану эвакуации.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а) открыть запасные выходы, 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б) ответственные за эвакуацию выводят людей).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                        а)                                            б)</a:t>
            </a:r>
          </a:p>
        </p:txBody>
      </p:sp>
      <p:pic>
        <p:nvPicPr>
          <p:cNvPr id="33796" name="Picture 4" descr="Копия DSC00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068638"/>
            <a:ext cx="3097213" cy="26130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3797" name="Picture 5" descr="Копия (2) DSC00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068638"/>
            <a:ext cx="3097213" cy="26225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66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6629400"/>
            <a:ext cx="2895600" cy="457200"/>
          </a:xfrm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3. Произвести тушение огня первичными средствами пожатушения.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ПОМНИТЕ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!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Если не удаётся потушить огонь  в течение нескольких минут, - уходите.</a:t>
            </a: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4821" name="Picture 5" descr="Копия (3) DSC00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429000"/>
            <a:ext cx="4248150" cy="29146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5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4. Встретить пожарные подразделения</a:t>
            </a: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5844" name="Picture 4" descr="Копия (4) DSC00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44675"/>
            <a:ext cx="4025900" cy="41036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867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553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Бытовые пожары.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Правила эвакуации.</a:t>
            </a:r>
          </a:p>
          <a:p>
            <a:pPr marL="609600" indent="-609600"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Не паникуй.</a:t>
            </a:r>
          </a:p>
          <a:p>
            <a:pPr marL="609600" indent="-609600"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Оцени обстановку.</a:t>
            </a:r>
          </a:p>
          <a:p>
            <a:pPr marL="609600" indent="-609600"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Намочи одежду, закрой рот рукавом одежды.</a:t>
            </a:r>
          </a:p>
          <a:p>
            <a:pPr marL="609600" indent="-609600"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Осторожно, опираясь на стену, продвигайтесь к выходу.</a:t>
            </a:r>
          </a:p>
          <a:p>
            <a:pPr marL="609600" indent="-609600" eaLnBrk="1" hangingPunct="1"/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699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979613" y="836613"/>
            <a:ext cx="6840537" cy="17287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60350"/>
            <a:ext cx="7416800" cy="640873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u="sng" smtClean="0">
                <a:solidFill>
                  <a:srgbClr val="FF3300"/>
                </a:solidFill>
                <a:latin typeface="Times New Roman" pitchFamily="18" charset="0"/>
              </a:rPr>
              <a:t>Пожар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 –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неконтролируемый процесс горения, причиняющий материальный ущерб, вред жизни и здоровью граждан, интересам общества и государства.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u="sng" smtClean="0">
                <a:solidFill>
                  <a:srgbClr val="FF3300"/>
                </a:solidFill>
                <a:latin typeface="Times New Roman" pitchFamily="18" charset="0"/>
              </a:rPr>
              <a:t>Условия, при которых возникает пожар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(</a:t>
            </a:r>
            <a:r>
              <a:rPr lang="ru-RU" sz="2800" u="sng" smtClean="0">
                <a:solidFill>
                  <a:srgbClr val="FF66CC"/>
                </a:solidFill>
                <a:latin typeface="Times New Roman" pitchFamily="18" charset="0"/>
              </a:rPr>
              <a:t>треугольник пожара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Источник горения – </a:t>
            </a:r>
            <a:r>
              <a:rPr lang="ru-RU" sz="2800" b="0" i="1" smtClean="0">
                <a:solidFill>
                  <a:srgbClr val="000000"/>
                </a:solidFill>
                <a:latin typeface="Times New Roman" pitchFamily="18" charset="0"/>
              </a:rPr>
              <a:t>открытый огонь.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Горючие вещества – </a:t>
            </a:r>
            <a:r>
              <a:rPr lang="ru-RU" sz="2800" b="0" i="1" smtClean="0">
                <a:solidFill>
                  <a:srgbClr val="000000"/>
                </a:solidFill>
                <a:latin typeface="Times New Roman" pitchFamily="18" charset="0"/>
              </a:rPr>
              <a:t>всё, что может гореть (бумага, дерево и т.д.).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Кислород.</a:t>
            </a:r>
            <a:endParaRPr lang="ru-RU" sz="2800" i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28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3987" cy="6669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В пожароопасный сезон в лесу запрещено</a:t>
            </a:r>
          </a:p>
          <a:p>
            <a:pPr algn="ctr" eaLnBrk="1" hangingPunct="1"/>
            <a:endParaRPr lang="ru-RU" sz="28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пользоваться открытым огнём (бросать горящие спички, окурки, разводить костёр);</a:t>
            </a:r>
          </a:p>
          <a:p>
            <a:pPr algn="ctr" eaLnBrk="1" hangingPunct="1"/>
            <a:endParaRPr lang="ru-RU" sz="28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оставлять на освещённой солнцем лесной поляне бутылки или осколки стекла;</a:t>
            </a:r>
          </a:p>
          <a:p>
            <a:pPr algn="ctr" eaLnBrk="1" hangingPunct="1"/>
            <a:endParaRPr lang="ru-RU" sz="28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выжигать траву под деревьями, на лесных  полянах.</a:t>
            </a:r>
          </a:p>
          <a:p>
            <a:pPr eaLnBrk="1" hangingPunct="1">
              <a:buFontTx/>
              <a:buNone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88913"/>
            <a:ext cx="7345362" cy="1008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Что необходимо делать, если вы оказались</a:t>
            </a:r>
          </a:p>
          <a:p>
            <a:pPr algn="ctr" eaLnBrk="1" hangingPunct="1">
              <a:buFontTx/>
              <a:buNone/>
            </a:pPr>
            <a:r>
              <a:rPr lang="ru-RU" sz="2400" i="1" u="sng" smtClean="0">
                <a:solidFill>
                  <a:srgbClr val="FF3300"/>
                </a:solidFill>
                <a:latin typeface="Times New Roman" pitchFamily="18" charset="0"/>
              </a:rPr>
              <a:t>в зоне лесного пожара</a:t>
            </a: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2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46085" name="Diagram 5"/>
          <p:cNvGraphicFramePr>
            <a:graphicFrameLocks/>
          </p:cNvGraphicFramePr>
          <p:nvPr>
            <p:ph sz="half" idx="2"/>
          </p:nvPr>
        </p:nvGraphicFramePr>
        <p:xfrm>
          <a:off x="1187450" y="1125538"/>
          <a:ext cx="7959725" cy="536257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46105" name="Picture 25" descr="как выход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4209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60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480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Граждане обязаны</a:t>
            </a:r>
          </a:p>
          <a:p>
            <a:pPr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соблюдать требования пожарной безопасности;</a:t>
            </a:r>
          </a:p>
          <a:p>
            <a:pPr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иметь в помещениях первичные средства пожаротушения;</a:t>
            </a:r>
          </a:p>
          <a:p>
            <a:pPr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при обнаружении пожаров немедленно сообщать о них в пожарную охрану;</a:t>
            </a:r>
          </a:p>
          <a:p>
            <a:pPr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до прибытия пожарной охраны принимать посильные меры по спасению людей, имущества и тушению пожара;</a:t>
            </a:r>
          </a:p>
          <a:p>
            <a:pPr eaLnBrk="1" hangingPunct="1"/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оказывать содействие пожарной охране при тушении пожаров; </a:t>
            </a:r>
          </a:p>
          <a:p>
            <a:pPr algn="ctr" eaLnBrk="1" hangingPunct="1">
              <a:buFontTx/>
              <a:buNone/>
            </a:pPr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9939" name="Picture 4" descr="пожар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868863"/>
            <a:ext cx="22336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60350"/>
            <a:ext cx="7416800" cy="6408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«Треугольник пожара»</a:t>
            </a:r>
          </a:p>
          <a:p>
            <a:pPr algn="ctr" eaLnBrk="1" hangingPunct="1">
              <a:buFontTx/>
              <a:buNone/>
            </a:pPr>
            <a:endParaRPr lang="ru-RU" sz="28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7412" name="Picture 4" descr="треуго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6551612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48017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Причины пожаров.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33CC"/>
                </a:solidFill>
                <a:latin typeface="Times New Roman" pitchFamily="18" charset="0"/>
              </a:rPr>
              <a:t>Неосторожное обращение с огнём (разжигание костра, поджог сухой травы).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0000"/>
                </a:solidFill>
                <a:latin typeface="Times New Roman" pitchFamily="18" charset="0"/>
              </a:rPr>
              <a:t>Несоблюдение правил эксплуатации производственного оборудования.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33CC"/>
                </a:solidFill>
                <a:latin typeface="Times New Roman" pitchFamily="18" charset="0"/>
              </a:rPr>
              <a:t>Неправильное использование бытовых электронагревательных  приборов, печей.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0000"/>
                </a:solidFill>
                <a:latin typeface="Times New Roman" pitchFamily="18" charset="0"/>
              </a:rPr>
              <a:t>Перегрузка электросети.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33CC"/>
                </a:solidFill>
                <a:latin typeface="Times New Roman" pitchFamily="18" charset="0"/>
              </a:rPr>
              <a:t>Поджоги.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0000"/>
                </a:solidFill>
                <a:latin typeface="Times New Roman" pitchFamily="18" charset="0"/>
              </a:rPr>
              <a:t>Детская шалость с огнём.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33CC"/>
                </a:solidFill>
                <a:latin typeface="Times New Roman" pitchFamily="18" charset="0"/>
              </a:rPr>
              <a:t>Несоблюдение правил пожарной безопасности при проведении технических, строительных работ.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0" i="1" smtClean="0">
                <a:solidFill>
                  <a:srgbClr val="000000"/>
                </a:solidFill>
                <a:latin typeface="Times New Roman" pitchFamily="18" charset="0"/>
              </a:rPr>
              <a:t>Самовозгорание.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b="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2400" b="0" i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2400" b="0" i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243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60350"/>
            <a:ext cx="7489825" cy="6408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Поражающие факторы пожара:</a:t>
            </a:r>
          </a:p>
          <a:p>
            <a:pPr eaLnBrk="1" hangingPunct="1"/>
            <a:r>
              <a:rPr lang="ru-RU" sz="2800" i="1" smtClean="0">
                <a:solidFill>
                  <a:srgbClr val="FF3300"/>
                </a:solidFill>
                <a:latin typeface="Times New Roman" pitchFamily="18" charset="0"/>
              </a:rPr>
              <a:t>Открытый огонь.</a:t>
            </a:r>
          </a:p>
          <a:p>
            <a:pPr eaLnBrk="1" hangingPunct="1"/>
            <a:r>
              <a:rPr lang="ru-RU" sz="2800" i="1" smtClean="0">
                <a:solidFill>
                  <a:srgbClr val="FF3300"/>
                </a:solidFill>
                <a:latin typeface="Times New Roman" pitchFamily="18" charset="0"/>
              </a:rPr>
              <a:t>Высокая температура.</a:t>
            </a:r>
          </a:p>
          <a:p>
            <a:pPr eaLnBrk="1" hangingPunct="1"/>
            <a:r>
              <a:rPr lang="ru-RU" sz="2800" i="1" smtClean="0">
                <a:solidFill>
                  <a:srgbClr val="FF3300"/>
                </a:solidFill>
                <a:latin typeface="Times New Roman" pitchFamily="18" charset="0"/>
              </a:rPr>
              <a:t>Задымление.</a:t>
            </a:r>
          </a:p>
          <a:p>
            <a:pPr eaLnBrk="1" hangingPunct="1"/>
            <a:r>
              <a:rPr lang="ru-RU" sz="2800" i="1" smtClean="0">
                <a:solidFill>
                  <a:srgbClr val="FF3300"/>
                </a:solidFill>
                <a:latin typeface="Times New Roman" pitchFamily="18" charset="0"/>
              </a:rPr>
              <a:t>Загазованность помещения токсическими продуктами горения</a:t>
            </a: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28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" name="Picture 17" descr="пож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0438"/>
            <a:ext cx="38814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913"/>
            <a:ext cx="7772400" cy="6480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Классификация пожаров по типу возникновения:</a:t>
            </a:r>
          </a:p>
          <a:p>
            <a:pPr eaLnBrk="1" hangingPunct="1"/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Индустриальные – </a:t>
            </a: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происходят на заводах, фабриках, хранилищах.</a:t>
            </a:r>
          </a:p>
          <a:p>
            <a:pPr eaLnBrk="1" hangingPunct="1"/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Бытовые – </a:t>
            </a: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пожары в бытовых помещениях.</a:t>
            </a:r>
          </a:p>
          <a:p>
            <a:pPr eaLnBrk="1" hangingPunct="1"/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Природные -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i="1" smtClean="0">
                <a:solidFill>
                  <a:srgbClr val="000000"/>
                </a:solidFill>
                <a:latin typeface="Times New Roman" pitchFamily="18" charset="0"/>
              </a:rPr>
              <a:t>лесные и торфяные пожары; степные пожары.</a:t>
            </a:r>
            <a:endParaRPr lang="ru-RU" sz="2800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2291" name="Picture 4" descr="pozha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716338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7559675" cy="6480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Первичные средства пожаротушения.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1. </a:t>
            </a:r>
            <a:r>
              <a:rPr lang="ru-RU" sz="2800" u="sng" smtClean="0">
                <a:solidFill>
                  <a:srgbClr val="FF3300"/>
                </a:solidFill>
                <a:latin typeface="Times New Roman" pitchFamily="18" charset="0"/>
              </a:rPr>
              <a:t>Огнетушители.</a:t>
            </a:r>
          </a:p>
          <a:p>
            <a:pPr eaLnBrk="1" hangingPunct="1"/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Углекислотные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для тушения электрооборудования.</a:t>
            </a:r>
          </a:p>
          <a:p>
            <a:pPr eaLnBrk="1" hangingPunct="1"/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Порошковые.</a:t>
            </a:r>
          </a:p>
          <a:p>
            <a:pPr eaLnBrk="1" hangingPunct="1"/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Водные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для тушения пожаров класса А (</a:t>
            </a:r>
            <a:r>
              <a:rPr lang="ru-RU" sz="2400" i="1" u="sng" smtClean="0">
                <a:solidFill>
                  <a:srgbClr val="000000"/>
                </a:solidFill>
                <a:latin typeface="Times New Roman" pitchFamily="18" charset="0"/>
              </a:rPr>
              <a:t>не применяют</a:t>
            </a: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 для тушения горючих жидкостей, газов и электроустановок).</a:t>
            </a:r>
          </a:p>
          <a:p>
            <a:pPr eaLnBrk="1" hangingPunct="1"/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Воздушно – пенные (ОВП). </a:t>
            </a:r>
          </a:p>
          <a:p>
            <a:pPr eaLnBrk="1" hangingPunct="1"/>
            <a:endParaRPr lang="ru-RU" sz="24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7411" name="Picture 4" descr="огнетуш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149725"/>
            <a:ext cx="3313113" cy="24384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741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7559675" cy="648017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Первичные средства пожаротушения.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1. </a:t>
            </a:r>
            <a:r>
              <a:rPr lang="ru-RU" sz="2800" u="sng" smtClean="0">
                <a:solidFill>
                  <a:srgbClr val="FF3300"/>
                </a:solidFill>
                <a:latin typeface="Times New Roman" pitchFamily="18" charset="0"/>
              </a:rPr>
              <a:t>Огнетушители.</a:t>
            </a:r>
          </a:p>
          <a:p>
            <a:pPr marL="609600" indent="-609600" eaLnBrk="1" hangingPunct="1"/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Воздушно – пенный огнетушитель  ОВП – 10.</a:t>
            </a:r>
          </a:p>
          <a:p>
            <a:pPr marL="609600" indent="-609600" eaLnBrk="1" hangingPunct="1">
              <a:buFontTx/>
              <a:buChar char="-"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длина струи: 3 метра</a:t>
            </a:r>
          </a:p>
          <a:p>
            <a:pPr marL="609600" indent="-609600" eaLnBrk="1" hangingPunct="1">
              <a:buFontTx/>
              <a:buChar char="-"/>
            </a:pPr>
            <a:r>
              <a:rPr lang="ru-RU" sz="2400" i="1" smtClean="0">
                <a:solidFill>
                  <a:srgbClr val="000000"/>
                </a:solidFill>
                <a:latin typeface="Times New Roman" pitchFamily="18" charset="0"/>
              </a:rPr>
              <a:t>время подачи струи: 40 секунд.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u="sng" smtClean="0">
                <a:solidFill>
                  <a:srgbClr val="0033CC"/>
                </a:solidFill>
                <a:latin typeface="Times New Roman" pitchFamily="18" charset="0"/>
              </a:rPr>
              <a:t>Инструкция по применению огнетушителя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1.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Сорвать пломбу.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2.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Выдернуть чеку.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3.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Направить насадку на пламя.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</a:rPr>
              <a:t>4.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Нажать на рычаг.</a:t>
            </a:r>
          </a:p>
          <a:p>
            <a:pPr marL="609600" indent="-609600" eaLnBrk="1" hangingPunct="1"/>
            <a:endParaRPr lang="ru-RU" sz="24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35" name="Picture 3" descr="огнетуш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941888"/>
            <a:ext cx="2376488" cy="17494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843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7559675" cy="6480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Первичные средства пожаротушения.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3300"/>
                </a:solidFill>
                <a:latin typeface="Times New Roman" pitchFamily="18" charset="0"/>
              </a:rPr>
              <a:t>2. </a:t>
            </a:r>
            <a:r>
              <a:rPr lang="ru-RU" sz="2800" u="sng" smtClean="0">
                <a:solidFill>
                  <a:srgbClr val="FF3300"/>
                </a:solidFill>
                <a:latin typeface="Times New Roman" pitchFamily="18" charset="0"/>
              </a:rPr>
              <a:t>Пожарный кран.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5604" name="Picture 4" descr="пожарный кра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341438"/>
            <a:ext cx="3600450" cy="26892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5605" name="Picture 5" descr="пожарный кра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860800"/>
            <a:ext cx="3529013" cy="27241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6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561</TotalTime>
  <Words>729</Words>
  <Application>Microsoft Office PowerPoint</Application>
  <PresentationFormat>Экран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Times New Roman</vt:lpstr>
      <vt:lpstr>Arial</vt:lpstr>
      <vt:lpstr>Calibri</vt:lpstr>
      <vt:lpstr>Marketing Plan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жилин олег юрьевич</dc:creator>
  <cp:lastModifiedBy>Славентий</cp:lastModifiedBy>
  <cp:revision>10</cp:revision>
  <dcterms:created xsi:type="dcterms:W3CDTF">2011-02-12T20:02:12Z</dcterms:created>
  <dcterms:modified xsi:type="dcterms:W3CDTF">2020-04-24T23:21:22Z</dcterms:modified>
</cp:coreProperties>
</file>