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4" r:id="rId5"/>
    <p:sldId id="259" r:id="rId6"/>
    <p:sldId id="260" r:id="rId7"/>
    <p:sldId id="261"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14.02.2015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14.02.2015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14.02.2015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14.02.2015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470025"/>
          </a:xfrm>
        </p:spPr>
        <p:txBody>
          <a:bodyPr>
            <a:normAutofit fontScale="90000"/>
          </a:bodyPr>
          <a:lstStyle/>
          <a:p>
            <a:pPr algn="ctr"/>
            <a:r>
              <a:rPr lang="ru-RU" dirty="0" smtClean="0"/>
              <a:t>Правила игры в «Пионербол»</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6486009" cy="385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41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082353"/>
            <a:ext cx="8280920" cy="923330"/>
          </a:xfrm>
          <a:prstGeom prst="rect">
            <a:avLst/>
          </a:prstGeom>
        </p:spPr>
        <p:txBody>
          <a:bodyPr wrap="square">
            <a:spAutoFit/>
          </a:bodyPr>
          <a:lstStyle/>
          <a:p>
            <a:r>
              <a:rPr lang="ru-RU" dirty="0"/>
              <a:t>Пионербол — спортивная игра с мячом, схожая по правилам с </a:t>
            </a:r>
            <a:r>
              <a:rPr lang="ru-RU" dirty="0" smtClean="0"/>
              <a:t>волейболом. </a:t>
            </a:r>
            <a:r>
              <a:rPr lang="ru-RU" dirty="0"/>
              <a:t>Зародилась в СССР в 30-х годах XX </a:t>
            </a:r>
            <a:r>
              <a:rPr lang="ru-RU" dirty="0" smtClean="0"/>
              <a:t>века </a:t>
            </a:r>
            <a:r>
              <a:rPr lang="ru-RU" dirty="0"/>
              <a:t>и предназначалась прежде всего для детей школьного возраста (пионеров).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82" y="2276872"/>
            <a:ext cx="3933428" cy="378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24485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Правила игры:</a:t>
            </a:r>
            <a:endParaRPr lang="ru-RU" dirty="0"/>
          </a:p>
        </p:txBody>
      </p:sp>
      <p:sp>
        <p:nvSpPr>
          <p:cNvPr id="3" name="Объект 2"/>
          <p:cNvSpPr>
            <a:spLocks noGrp="1"/>
          </p:cNvSpPr>
          <p:nvPr>
            <p:ph idx="1"/>
          </p:nvPr>
        </p:nvSpPr>
        <p:spPr/>
        <p:txBody>
          <a:bodyPr/>
          <a:lstStyle/>
          <a:p>
            <a:r>
              <a:rPr lang="ru-RU" dirty="0" smtClean="0"/>
              <a:t>Расстановка</a:t>
            </a: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5653393" cy="324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2837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90813"/>
            <a:ext cx="40576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293096"/>
            <a:ext cx="4762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797495"/>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правила игры:</a:t>
            </a:r>
            <a:endParaRPr lang="ru-RU" dirty="0"/>
          </a:p>
        </p:txBody>
      </p:sp>
      <p:sp>
        <p:nvSpPr>
          <p:cNvPr id="3" name="Объект 2"/>
          <p:cNvSpPr>
            <a:spLocks noGrp="1"/>
          </p:cNvSpPr>
          <p:nvPr>
            <p:ph idx="1"/>
          </p:nvPr>
        </p:nvSpPr>
        <p:spPr/>
        <p:txBody>
          <a:bodyPr>
            <a:normAutofit/>
          </a:bodyPr>
          <a:lstStyle/>
          <a:p>
            <a:r>
              <a:rPr lang="ru-RU" sz="1800" dirty="0"/>
              <a:t>Игроки делятся на две равные команды от 2 до 10 человек в каждой (оптимально 6-7 игроков на команду) и занимают места на площадке по разные стороны сетки</a:t>
            </a:r>
            <a:r>
              <a:rPr lang="ru-RU" sz="1800" dirty="0" smtClean="0"/>
              <a:t>.</a:t>
            </a:r>
          </a:p>
          <a:p>
            <a:r>
              <a:rPr lang="ru-RU" sz="1800" dirty="0"/>
              <a:t>Жребием определяется, какой из команд достается мяч</a:t>
            </a:r>
            <a:r>
              <a:rPr lang="ru-RU" sz="1800" dirty="0" smtClean="0"/>
              <a:t>.</a:t>
            </a:r>
          </a:p>
          <a:p>
            <a:r>
              <a:rPr lang="ru-RU" sz="1800" dirty="0"/>
              <a:t>Подающий игрок команды (находится в дальнем правом углу площадки) берет мяч и бросает его на половину команды соперника</a:t>
            </a:r>
            <a:r>
              <a:rPr lang="ru-RU" sz="1800" dirty="0" smtClean="0"/>
              <a:t>.</a:t>
            </a:r>
          </a:p>
          <a:p>
            <a:r>
              <a:rPr lang="ru-RU" sz="1800" dirty="0"/>
              <a:t>Все броски в игре проводятся над сеткой</a:t>
            </a:r>
            <a:r>
              <a:rPr lang="ru-RU" sz="1800" dirty="0" smtClean="0"/>
              <a:t>.</a:t>
            </a:r>
          </a:p>
          <a:p>
            <a:r>
              <a:rPr lang="ru-RU" sz="1800" dirty="0"/>
              <a:t>Задача игроков команды соперника поймать мяч и не дать ему упасть на землю. Игрок, поймавший мяч, бросает его на половину другой команды или делает пас своему партнеру по команде</a:t>
            </a:r>
            <a:r>
              <a:rPr lang="ru-RU" sz="1800" dirty="0" smtClean="0"/>
              <a:t>.</a:t>
            </a:r>
          </a:p>
          <a:p>
            <a:r>
              <a:rPr lang="ru-RU" sz="1800" dirty="0"/>
              <a:t>Разрешается делать не более трех пасов за один розыгрыш </a:t>
            </a:r>
            <a:r>
              <a:rPr lang="ru-RU" sz="1800" dirty="0" smtClean="0"/>
              <a:t>мяча</a:t>
            </a:r>
          </a:p>
          <a:p>
            <a:r>
              <a:rPr lang="ru-RU" sz="1800" dirty="0"/>
              <a:t>Игрок, владеющий мячом, может делать по площадке не более трех </a:t>
            </a:r>
            <a:r>
              <a:rPr lang="ru-RU" sz="1800" dirty="0" smtClean="0"/>
              <a:t>шагов</a:t>
            </a:r>
          </a:p>
          <a:p>
            <a:r>
              <a:rPr lang="ru-RU" sz="1800" dirty="0"/>
              <a:t> Игрок с мячом не имеет права подбрасывать мяч и сам же его ловить. Обязательным является пас партнеру или подача на половину соперника.</a:t>
            </a:r>
          </a:p>
        </p:txBody>
      </p:sp>
    </p:spTree>
    <p:extLst>
      <p:ext uri="{BB962C8B-B14F-4D97-AF65-F5344CB8AC3E}">
        <p14:creationId xmlns:p14="http://schemas.microsoft.com/office/powerpoint/2010/main" val="1298657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40768"/>
            <a:ext cx="8229600" cy="4389120"/>
          </a:xfrm>
        </p:spPr>
        <p:txBody>
          <a:bodyPr>
            <a:normAutofit/>
          </a:bodyPr>
          <a:lstStyle/>
          <a:p>
            <a:r>
              <a:rPr lang="ru-RU" sz="1800" dirty="0"/>
              <a:t> После каждой выигранной подачи (заработанного командой очка) игроки этой команды меняются местами, перемещаясь по площадке по часовой стрелке. В том числе меняется и подающий игрок команды</a:t>
            </a:r>
            <a:r>
              <a:rPr lang="ru-RU" sz="1800" dirty="0" smtClean="0"/>
              <a:t>.</a:t>
            </a:r>
          </a:p>
          <a:p>
            <a:r>
              <a:rPr lang="ru-RU" sz="1800" dirty="0"/>
              <a:t>Каждая партия в пионербол проходит до определенного количества набранных одной из команд очков. Обычно это 10, 15 или 25 очков. Причем перевес команды победителя над соперником должен быть не менее двух очков. Если разница в счете меньше, то партия продолжается до тех пор, пока одна из команд не добьется разницы в два очка</a:t>
            </a:r>
            <a:r>
              <a:rPr lang="ru-RU" sz="1800" dirty="0" smtClean="0"/>
              <a:t>.</a:t>
            </a:r>
          </a:p>
          <a:p>
            <a:r>
              <a:rPr lang="ru-RU" sz="1800" dirty="0"/>
              <a:t>Матч в пионербол ведется до одной, двух или трех побед одной из команд в партиях</a:t>
            </a:r>
            <a:r>
              <a:rPr lang="ru-RU" sz="1800" dirty="0" smtClean="0"/>
              <a:t>.</a:t>
            </a:r>
          </a:p>
          <a:p>
            <a:pPr marL="0" indent="0">
              <a:buNone/>
            </a:pPr>
            <a:endParaRPr lang="ru-RU"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019" y="4049840"/>
            <a:ext cx="355239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6329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Правила начисления </a:t>
            </a:r>
            <a:r>
              <a:rPr lang="ru-RU" dirty="0" smtClean="0"/>
              <a:t>очков:</a:t>
            </a:r>
            <a:endParaRPr lang="ru-RU" dirty="0"/>
          </a:p>
        </p:txBody>
      </p:sp>
      <p:sp>
        <p:nvSpPr>
          <p:cNvPr id="3" name="Объект 2"/>
          <p:cNvSpPr>
            <a:spLocks noGrp="1"/>
          </p:cNvSpPr>
          <p:nvPr>
            <p:ph idx="1"/>
          </p:nvPr>
        </p:nvSpPr>
        <p:spPr/>
        <p:txBody>
          <a:bodyPr>
            <a:normAutofit/>
          </a:bodyPr>
          <a:lstStyle/>
          <a:p>
            <a:r>
              <a:rPr lang="ru-RU" sz="1800" dirty="0"/>
              <a:t>Команде начисляются очки, если мяч коснулся площадки на половине соперника. Причем, неважно не смогли соперники поймать мяч после подачи или уронили его при </a:t>
            </a:r>
            <a:r>
              <a:rPr lang="ru-RU" sz="1800" dirty="0" err="1"/>
              <a:t>перепасовке</a:t>
            </a:r>
            <a:r>
              <a:rPr lang="ru-RU" sz="1800" dirty="0" smtClean="0"/>
              <a:t>.</a:t>
            </a:r>
          </a:p>
          <a:p>
            <a:r>
              <a:rPr lang="ru-RU" sz="1800" dirty="0"/>
              <a:t>Если мяч после подачи соперника попал за пределы площадки, не коснувшись игроков принимающей команды. В противном случае очко зарабатывает соперник</a:t>
            </a:r>
            <a:r>
              <a:rPr lang="ru-RU" sz="1800" dirty="0" smtClean="0"/>
              <a:t>.</a:t>
            </a:r>
          </a:p>
          <a:p>
            <a:r>
              <a:rPr lang="ru-RU" sz="1800" dirty="0"/>
              <a:t>Если после подачи соперника мяч пролетел под сеткой или попал в сетку и остался на половине соперника. В случае если мяч коснулся сетки, но перелетел на сторону принимающей команды, по предварительной договоренности между командами могут быть такие варианты: повтор подачи, переход подачи или начисление выигрышного очка принимающей команде</a:t>
            </a:r>
            <a:r>
              <a:rPr lang="ru-RU" sz="1800" dirty="0" smtClean="0"/>
              <a:t>.</a:t>
            </a:r>
          </a:p>
          <a:p>
            <a:pPr marL="0" indent="0">
              <a:buNone/>
            </a:pPr>
            <a:endParaRPr lang="ru-RU" sz="1800" dirty="0"/>
          </a:p>
        </p:txBody>
      </p:sp>
    </p:spTree>
    <p:extLst>
      <p:ext uri="{BB962C8B-B14F-4D97-AF65-F5344CB8AC3E}">
        <p14:creationId xmlns:p14="http://schemas.microsoft.com/office/powerpoint/2010/main" val="171226142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8229600" cy="4389120"/>
          </a:xfrm>
        </p:spPr>
        <p:txBody>
          <a:bodyPr>
            <a:normAutofit/>
          </a:bodyPr>
          <a:lstStyle/>
          <a:p>
            <a:r>
              <a:rPr lang="ru-RU" sz="1800" dirty="0"/>
              <a:t>Если игрок, владеющий мячом, сделал более трех шагов по площадке, очко также начисляется соперникам</a:t>
            </a:r>
            <a:r>
              <a:rPr lang="ru-RU" sz="1800" dirty="0" smtClean="0"/>
              <a:t>.</a:t>
            </a:r>
          </a:p>
          <a:p>
            <a:r>
              <a:rPr lang="ru-RU" sz="1800" dirty="0"/>
              <a:t>Помимо этого очки начисляются команде соперников, если: игрок ловит брошенный им же мяч (делает «свечку»), касается мяча ногами, касается сетки</a:t>
            </a:r>
            <a:r>
              <a:rPr lang="ru-RU" sz="1800" dirty="0" smtClean="0"/>
              <a:t>.</a:t>
            </a:r>
          </a:p>
          <a:p>
            <a:r>
              <a:rPr lang="ru-RU" sz="1800" dirty="0"/>
              <a:t>Если команда сделала больше разрешенного правилами количества пасов, то очко начисляется команде соперников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68960"/>
            <a:ext cx="475738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76090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Правила перехода подачи:</a:t>
            </a:r>
          </a:p>
        </p:txBody>
      </p:sp>
      <p:sp>
        <p:nvSpPr>
          <p:cNvPr id="3" name="Объект 2"/>
          <p:cNvSpPr>
            <a:spLocks noGrp="1"/>
          </p:cNvSpPr>
          <p:nvPr>
            <p:ph idx="1"/>
          </p:nvPr>
        </p:nvSpPr>
        <p:spPr/>
        <p:txBody>
          <a:bodyPr>
            <a:normAutofit/>
          </a:bodyPr>
          <a:lstStyle/>
          <a:p>
            <a:r>
              <a:rPr lang="ru-RU" sz="1800" dirty="0"/>
              <a:t>Это правило до недавнего времени существовало в волейболе. Сейчас оно отменено. Смысл правила заключается в том, что подающая команда в случае любой допущенной ошибки теряет только право подачи. Очки сопернику не начисляются. Т.е. очки могут быть начислены только подающей команде. Нужно иметь в виду, что это правило значительно увеличивает продолжительность каждой парии.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914800"/>
            <a:ext cx="31683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2911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TotalTime>
  <Words>537</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Правила игры в «Пионербол»</vt:lpstr>
      <vt:lpstr>Презентация PowerPoint</vt:lpstr>
      <vt:lpstr>Правила игры:</vt:lpstr>
      <vt:lpstr>Презентация PowerPoint</vt:lpstr>
      <vt:lpstr>Основные правила игры:</vt:lpstr>
      <vt:lpstr>Презентация PowerPoint</vt:lpstr>
      <vt:lpstr>Правила начисления очков:</vt:lpstr>
      <vt:lpstr>Презентация PowerPoint</vt:lpstr>
      <vt:lpstr>Правила перехода подачи: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игры в «Пионербол»</dc:title>
  <dc:creator>В меру упитанный</dc:creator>
  <cp:lastModifiedBy>В меру упитанный</cp:lastModifiedBy>
  <cp:revision>4</cp:revision>
  <dcterms:created xsi:type="dcterms:W3CDTF">2015-02-14T19:36:20Z</dcterms:created>
  <dcterms:modified xsi:type="dcterms:W3CDTF">2015-02-14T20:10:32Z</dcterms:modified>
</cp:coreProperties>
</file>