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8" r:id="rId3"/>
    <p:sldId id="283" r:id="rId4"/>
    <p:sldId id="288" r:id="rId5"/>
    <p:sldId id="257" r:id="rId6"/>
    <p:sldId id="258" r:id="rId7"/>
    <p:sldId id="278" r:id="rId8"/>
    <p:sldId id="279" r:id="rId9"/>
    <p:sldId id="284" r:id="rId10"/>
    <p:sldId id="285" r:id="rId11"/>
    <p:sldId id="265" r:id="rId12"/>
    <p:sldId id="291" r:id="rId13"/>
    <p:sldId id="294" r:id="rId14"/>
    <p:sldId id="261" r:id="rId15"/>
    <p:sldId id="296" r:id="rId16"/>
    <p:sldId id="264" r:id="rId17"/>
    <p:sldId id="29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79" autoAdjust="0"/>
    <p:restoredTop sz="94660"/>
  </p:normalViewPr>
  <p:slideViewPr>
    <p:cSldViewPr>
      <p:cViewPr varScale="1">
        <p:scale>
          <a:sx n="95" d="100"/>
          <a:sy n="95" d="100"/>
        </p:scale>
        <p:origin x="-43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31.05.2017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31.05.2017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31.05.2017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31.05.2017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85795"/>
            <a:ext cx="7772400" cy="2214577"/>
          </a:xfrm>
        </p:spPr>
        <p:txBody>
          <a:bodyPr>
            <a:normAutofit fontScale="90000"/>
          </a:bodyPr>
          <a:lstStyle/>
          <a:p>
            <a:r>
              <a:rPr lang="ru-RU" dirty="0" smtClean="0"/>
              <a:t/>
            </a:r>
            <a:br>
              <a:rPr lang="ru-RU" dirty="0" smtClean="0"/>
            </a:br>
            <a:r>
              <a:rPr lang="ru-RU" dirty="0" smtClean="0"/>
              <a:t> «Пионербол и волейбол такие разные и одинаковые»</a:t>
            </a:r>
            <a:endParaRPr lang="ru-RU" dirty="0"/>
          </a:p>
        </p:txBody>
      </p:sp>
      <p:sp>
        <p:nvSpPr>
          <p:cNvPr id="3" name="Подзаголовок 2"/>
          <p:cNvSpPr>
            <a:spLocks noGrp="1"/>
          </p:cNvSpPr>
          <p:nvPr>
            <p:ph type="subTitle" idx="1"/>
          </p:nvPr>
        </p:nvSpPr>
        <p:spPr>
          <a:xfrm>
            <a:off x="357158" y="3214686"/>
            <a:ext cx="8429684" cy="3272298"/>
          </a:xfrm>
        </p:spPr>
        <p:txBody>
          <a:bodyPr>
            <a:normAutofit/>
          </a:bodyPr>
          <a:lstStyle/>
          <a:p>
            <a:endParaRPr lang="ru-RU" sz="1600" dirty="0" smtClean="0"/>
          </a:p>
          <a:p>
            <a:endParaRPr lang="ru-RU" sz="1600" dirty="0" smtClean="0"/>
          </a:p>
          <a:p>
            <a:endParaRPr lang="ru-RU" sz="1600" dirty="0" smtClean="0"/>
          </a:p>
          <a:p>
            <a:endParaRPr lang="ru-RU" sz="1600" dirty="0" smtClean="0"/>
          </a:p>
          <a:p>
            <a:pPr marR="0" lvl="0" algn="l" fontAlgn="base">
              <a:spcBef>
                <a:spcPct val="0"/>
              </a:spcBef>
              <a:spcAft>
                <a:spcPct val="0"/>
              </a:spcAft>
              <a:buClrTx/>
              <a:buSzTx/>
            </a:pPr>
            <a:r>
              <a:rPr lang="ru-RU" sz="1600" dirty="0" smtClean="0">
                <a:latin typeface="Times New Roman" pitchFamily="18" charset="0"/>
                <a:ea typeface="Times New Roman" pitchFamily="18" charset="0"/>
                <a:cs typeface="Times New Roman" pitchFamily="18" charset="0"/>
              </a:rPr>
              <a:t>Составила: </a:t>
            </a:r>
            <a:r>
              <a:rPr lang="ru-RU" sz="1600" dirty="0" err="1" smtClean="0">
                <a:latin typeface="Times New Roman" pitchFamily="18" charset="0"/>
                <a:ea typeface="Times New Roman" pitchFamily="18" charset="0"/>
                <a:cs typeface="Times New Roman" pitchFamily="18" charset="0"/>
              </a:rPr>
              <a:t>Кашапова</a:t>
            </a:r>
            <a:r>
              <a:rPr lang="ru-RU" sz="1600" dirty="0" smtClean="0">
                <a:latin typeface="Times New Roman" pitchFamily="18" charset="0"/>
                <a:ea typeface="Times New Roman" pitchFamily="18" charset="0"/>
                <a:cs typeface="Times New Roman" pitchFamily="18" charset="0"/>
              </a:rPr>
              <a:t> Лилия </a:t>
            </a:r>
            <a:r>
              <a:rPr lang="ru-RU" sz="1600" dirty="0" err="1" smtClean="0">
                <a:latin typeface="Times New Roman" pitchFamily="18" charset="0"/>
                <a:ea typeface="Times New Roman" pitchFamily="18" charset="0"/>
                <a:cs typeface="Times New Roman" pitchFamily="18" charset="0"/>
              </a:rPr>
              <a:t>Науфильевна</a:t>
            </a:r>
            <a:r>
              <a:rPr lang="ru-RU" sz="1600" dirty="0" smtClean="0">
                <a:latin typeface="Times New Roman" pitchFamily="18" charset="0"/>
                <a:ea typeface="Times New Roman" pitchFamily="18" charset="0"/>
                <a:cs typeface="Times New Roman" pitchFamily="18" charset="0"/>
              </a:rPr>
              <a:t> </a:t>
            </a:r>
            <a:endParaRPr lang="ru-RU" sz="1050" dirty="0" smtClean="0">
              <a:latin typeface="Arial" pitchFamily="34" charset="0"/>
            </a:endParaRPr>
          </a:p>
          <a:p>
            <a:pPr marR="0" lvl="0" algn="l" eaLnBrk="0" fontAlgn="base" hangingPunct="0">
              <a:spcBef>
                <a:spcPct val="0"/>
              </a:spcBef>
              <a:spcAft>
                <a:spcPct val="0"/>
              </a:spcAft>
              <a:buClrTx/>
              <a:buSzTx/>
            </a:pPr>
            <a:r>
              <a:rPr lang="ru-RU" sz="1600" dirty="0" smtClean="0">
                <a:latin typeface="Times New Roman" pitchFamily="18" charset="0"/>
                <a:ea typeface="Times New Roman" pitchFamily="18" charset="0"/>
                <a:cs typeface="Times New Roman" pitchFamily="18" charset="0"/>
              </a:rPr>
              <a:t>учитель физической культуры </a:t>
            </a:r>
            <a:endParaRPr lang="ru-RU" sz="1050" dirty="0" smtClean="0">
              <a:latin typeface="Arial" pitchFamily="34" charset="0"/>
            </a:endParaRPr>
          </a:p>
          <a:p>
            <a:pPr marR="0" lvl="0" algn="l" eaLnBrk="0" fontAlgn="base" hangingPunct="0">
              <a:spcBef>
                <a:spcPct val="0"/>
              </a:spcBef>
              <a:spcAft>
                <a:spcPct val="0"/>
              </a:spcAft>
              <a:buClrTx/>
              <a:buSzTx/>
            </a:pPr>
            <a:r>
              <a:rPr lang="ru-RU" sz="1600" dirty="0" smtClean="0">
                <a:latin typeface="Calibri"/>
                <a:ea typeface="Times New Roman" pitchFamily="18" charset="0"/>
                <a:cs typeface="Times New Roman" pitchFamily="18" charset="0"/>
              </a:rPr>
              <a:t>«</a:t>
            </a:r>
            <a:r>
              <a:rPr lang="ru-RU" sz="1600" dirty="0" smtClean="0">
                <a:latin typeface="Times New Roman" pitchFamily="18" charset="0"/>
                <a:ea typeface="Times New Roman" pitchFamily="18" charset="0"/>
                <a:cs typeface="Times New Roman" pitchFamily="18" charset="0"/>
              </a:rPr>
              <a:t>Средняя </a:t>
            </a:r>
            <a:r>
              <a:rPr lang="ru-RU" sz="1600" dirty="0" err="1" smtClean="0">
                <a:latin typeface="Times New Roman" pitchFamily="18" charset="0"/>
                <a:ea typeface="Times New Roman" pitchFamily="18" charset="0"/>
                <a:cs typeface="Times New Roman" pitchFamily="18" charset="0"/>
              </a:rPr>
              <a:t>общеобразовательнаяшкола</a:t>
            </a:r>
            <a:r>
              <a:rPr lang="ru-RU" sz="1600" dirty="0" smtClean="0">
                <a:latin typeface="Times New Roman" pitchFamily="18" charset="0"/>
                <a:ea typeface="Times New Roman" pitchFamily="18" charset="0"/>
                <a:cs typeface="Times New Roman" pitchFamily="18" charset="0"/>
              </a:rPr>
              <a:t> № 3 г. Надыма</a:t>
            </a:r>
            <a:r>
              <a:rPr lang="ru-RU" sz="1600" dirty="0" smtClean="0">
                <a:latin typeface="Calibri"/>
                <a:ea typeface="Times New Roman" pitchFamily="18" charset="0"/>
                <a:cs typeface="Times New Roman" pitchFamily="18" charset="0"/>
              </a:rPr>
              <a:t>»</a:t>
            </a:r>
            <a:endParaRPr lang="ru-RU" sz="2400" dirty="0" smtClean="0">
              <a:latin typeface="Arial" pitchFamily="34" charset="0"/>
            </a:endParaRPr>
          </a:p>
          <a:p>
            <a:endParaRPr lang="ru-RU" sz="1600" dirty="0" smtClean="0"/>
          </a:p>
        </p:txBody>
      </p:sp>
      <p:pic>
        <p:nvPicPr>
          <p:cNvPr id="1029" name="Picture 5" descr="C:\Documents and Settings\Администратор\Рабочий стол\картинки\7432793_oynayan-çocuklar-örnek-beyaz-çocuklar-top.jpg"/>
          <p:cNvPicPr>
            <a:picLocks noChangeAspect="1" noChangeArrowheads="1"/>
          </p:cNvPicPr>
          <p:nvPr/>
        </p:nvPicPr>
        <p:blipFill>
          <a:blip r:embed="rId2"/>
          <a:srcRect/>
          <a:stretch>
            <a:fillRect/>
          </a:stretch>
        </p:blipFill>
        <p:spPr bwMode="auto">
          <a:xfrm>
            <a:off x="5072066" y="3214686"/>
            <a:ext cx="3786214" cy="328614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214446"/>
          </a:xfrm>
        </p:spPr>
        <p:txBody>
          <a:bodyPr>
            <a:normAutofit fontScale="90000"/>
          </a:bodyPr>
          <a:lstStyle/>
          <a:p>
            <a:pPr algn="ctr"/>
            <a:r>
              <a:rPr lang="ru-RU" dirty="0" smtClean="0"/>
              <a:t>Основные правила игры  «Волейбол»</a:t>
            </a:r>
            <a:endParaRPr lang="ru-RU" dirty="0"/>
          </a:p>
        </p:txBody>
      </p:sp>
      <p:sp>
        <p:nvSpPr>
          <p:cNvPr id="3" name="Содержимое 2"/>
          <p:cNvSpPr>
            <a:spLocks noGrp="1"/>
          </p:cNvSpPr>
          <p:nvPr>
            <p:ph idx="1"/>
          </p:nvPr>
        </p:nvSpPr>
        <p:spPr>
          <a:xfrm>
            <a:off x="428596" y="1571612"/>
            <a:ext cx="8501122" cy="4752988"/>
          </a:xfrm>
        </p:spPr>
        <p:txBody>
          <a:bodyPr>
            <a:normAutofit fontScale="25000" lnSpcReduction="20000"/>
          </a:bodyPr>
          <a:lstStyle/>
          <a:p>
            <a:pPr algn="just"/>
            <a:r>
              <a:rPr lang="ru-RU" sz="6400" dirty="0" smtClean="0"/>
              <a:t>Игра ведется на волейбольной площадке (18*9 м), волейбольным мячом.</a:t>
            </a:r>
          </a:p>
          <a:p>
            <a:pPr algn="just"/>
            <a:r>
              <a:rPr lang="ru-RU" sz="6400" dirty="0" smtClean="0"/>
              <a:t>В каждой команде во время игры на поле по 6 человек. Площадка по количеству игроков  условно  разделена на 6 зон. </a:t>
            </a:r>
          </a:p>
          <a:p>
            <a:pPr algn="just"/>
            <a:r>
              <a:rPr lang="ru-RU" sz="6400" dirty="0" smtClean="0"/>
              <a:t>Один или же двое игроков назначаются </a:t>
            </a:r>
            <a:r>
              <a:rPr lang="ru-RU" sz="6400" dirty="0" err="1" smtClean="0"/>
              <a:t>либеро</a:t>
            </a:r>
            <a:r>
              <a:rPr lang="ru-RU" sz="6400" dirty="0" smtClean="0"/>
              <a:t>, то есть защитник, его форма отличается от других. Этот участник находится на задней линии, не имеет права блокировать или атаковать. Между остальными участниками распределены роли:</a:t>
            </a:r>
          </a:p>
          <a:p>
            <a:pPr algn="just">
              <a:buNone/>
            </a:pPr>
            <a:r>
              <a:rPr lang="ru-RU" sz="6400" dirty="0" smtClean="0"/>
              <a:t>      </a:t>
            </a:r>
            <a:r>
              <a:rPr lang="ru-RU" sz="6400" dirty="0" err="1" smtClean="0"/>
              <a:t>доигровщик</a:t>
            </a:r>
            <a:r>
              <a:rPr lang="ru-RU" sz="6400" dirty="0" smtClean="0"/>
              <a:t> – атакует с краев сетки; диагональный – атакует с задней, в приеме участия не принимает, обычно это наиболее мощные игроки; связующий – определяет игру; центральный блокирующий – атакует из третей зоны, блокируют удары соперников.</a:t>
            </a:r>
          </a:p>
          <a:p>
            <a:pPr algn="just"/>
            <a:r>
              <a:rPr lang="ru-RU" sz="6400" dirty="0" smtClean="0"/>
              <a:t>Игроки перемещаются по площадке в следующую зону по часовой стрелке после выигрыша подачи.</a:t>
            </a:r>
          </a:p>
          <a:p>
            <a:pPr algn="just"/>
            <a:r>
              <a:rPr lang="ru-RU" sz="6400" dirty="0" smtClean="0"/>
              <a:t> Право первой подачи  в матче  разыгрывается при  помощи жеребьёвки, после  каждой  партии  происходит смена сторон поля и первой подаёт противоположная команда. </a:t>
            </a:r>
          </a:p>
          <a:p>
            <a:pPr algn="just"/>
            <a:r>
              <a:rPr lang="ru-RU" sz="6400" dirty="0" smtClean="0"/>
              <a:t>Начало игры – это подача мяча. Она совершается участником команды, который стоит за линией (задней) площадки. </a:t>
            </a:r>
          </a:p>
          <a:p>
            <a:pPr algn="just"/>
            <a:r>
              <a:rPr lang="ru-RU" sz="6400" dirty="0" smtClean="0"/>
              <a:t>Принять подачу может любой игрок, но обычно это делают те, кто стоит на заднем плане. Принимающей команде можно допустить лишь 3 касания перед тем, как перевести мяч на половину соперников.</a:t>
            </a:r>
          </a:p>
          <a:p>
            <a:pPr algn="just"/>
            <a:r>
              <a:rPr lang="ru-RU" sz="6400" dirty="0" smtClean="0"/>
              <a:t>Игра продолжается до 25 очков, но при этом у одной из команд должно быть преимущество в 2 очка. Игра продолжается, пока одна из команд не станет победителем в 3 партиях. В пятой партии счет должен вестись до 15 очков. </a:t>
            </a:r>
          </a:p>
          <a:p>
            <a:pPr>
              <a:buNone/>
            </a:pPr>
            <a:r>
              <a:rPr lang="ru-RU" sz="6400" dirty="0" smtClean="0"/>
              <a:t/>
            </a:r>
            <a:br>
              <a:rPr lang="ru-RU" sz="6400" dirty="0" smtClean="0"/>
            </a:br>
            <a:r>
              <a:rPr lang="ru-RU" sz="6400" dirty="0" smtClean="0"/>
              <a:t/>
            </a:r>
            <a:br>
              <a:rPr lang="ru-RU" sz="6400" dirty="0" smtClean="0"/>
            </a:br>
            <a:r>
              <a:rPr lang="ru-RU" sz="6400" dirty="0" smtClean="0"/>
              <a:t/>
            </a:r>
            <a:br>
              <a:rPr lang="ru-RU" sz="6400" dirty="0" smtClean="0"/>
            </a:br>
            <a:r>
              <a:rPr lang="ru-RU" sz="6400" dirty="0" smtClean="0"/>
              <a:t> </a:t>
            </a:r>
            <a:br>
              <a:rPr lang="ru-RU" sz="6400" dirty="0" smtClean="0"/>
            </a:br>
            <a:endParaRPr lang="ru-RU" sz="6400" dirty="0" smtClean="0"/>
          </a:p>
          <a:p>
            <a:endParaRPr lang="ru-RU" sz="6400" dirty="0" smtClean="0"/>
          </a:p>
          <a:p>
            <a:endParaRPr lang="ru-RU" sz="2800" dirty="0" smtClean="0"/>
          </a:p>
          <a:p>
            <a:endParaRPr lang="ru-RU" sz="20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fontScale="90000"/>
          </a:bodyPr>
          <a:lstStyle/>
          <a:p>
            <a:r>
              <a:rPr lang="ru-RU" dirty="0" smtClean="0"/>
              <a:t>        Различия в технике игры</a:t>
            </a:r>
            <a:br>
              <a:rPr lang="ru-RU" dirty="0" smtClean="0"/>
            </a:br>
            <a:r>
              <a:rPr lang="ru-RU" dirty="0" smtClean="0"/>
              <a:t>                         Подача </a:t>
            </a:r>
            <a:endParaRPr lang="ru-RU" dirty="0"/>
          </a:p>
        </p:txBody>
      </p:sp>
      <p:sp>
        <p:nvSpPr>
          <p:cNvPr id="4" name="Текст 3"/>
          <p:cNvSpPr>
            <a:spLocks noGrp="1"/>
          </p:cNvSpPr>
          <p:nvPr>
            <p:ph type="body" sz="half" idx="3"/>
          </p:nvPr>
        </p:nvSpPr>
        <p:spPr>
          <a:xfrm>
            <a:off x="357159" y="1357299"/>
            <a:ext cx="4143403" cy="357189"/>
          </a:xfrm>
        </p:spPr>
        <p:txBody>
          <a:bodyPr>
            <a:normAutofit fontScale="25000" lnSpcReduction="20000"/>
          </a:bodyPr>
          <a:lstStyle/>
          <a:p>
            <a:endParaRPr lang="ru-RU" dirty="0" smtClean="0"/>
          </a:p>
          <a:p>
            <a:r>
              <a:rPr lang="ru-RU" sz="7400" dirty="0" smtClean="0"/>
              <a:t>                  </a:t>
            </a:r>
            <a:r>
              <a:rPr lang="ru-RU" sz="9600" dirty="0" smtClean="0"/>
              <a:t>Пионербол</a:t>
            </a:r>
          </a:p>
          <a:p>
            <a:endParaRPr lang="ru-RU" sz="2800" dirty="0" smtClean="0"/>
          </a:p>
          <a:p>
            <a:r>
              <a:rPr lang="ru-RU" dirty="0" smtClean="0"/>
              <a:t>   </a:t>
            </a:r>
            <a:endParaRPr lang="ru-RU" dirty="0"/>
          </a:p>
        </p:txBody>
      </p:sp>
      <p:sp>
        <p:nvSpPr>
          <p:cNvPr id="5" name="Содержимое 4"/>
          <p:cNvSpPr>
            <a:spLocks noGrp="1"/>
          </p:cNvSpPr>
          <p:nvPr>
            <p:ph sz="quarter" idx="2"/>
          </p:nvPr>
        </p:nvSpPr>
        <p:spPr>
          <a:xfrm>
            <a:off x="285720" y="1785926"/>
            <a:ext cx="4040188" cy="4560100"/>
          </a:xfrm>
        </p:spPr>
        <p:txBody>
          <a:bodyPr/>
          <a:lstStyle/>
          <a:p>
            <a:pPr>
              <a:buNone/>
            </a:pPr>
            <a:endParaRPr lang="ru-RU" dirty="0" smtClean="0"/>
          </a:p>
          <a:p>
            <a:pPr>
              <a:buFont typeface="Arial" pitchFamily="34" charset="0"/>
              <a:buChar char="•"/>
            </a:pPr>
            <a:endParaRPr lang="ru-RU" dirty="0" smtClean="0"/>
          </a:p>
        </p:txBody>
      </p:sp>
      <p:sp>
        <p:nvSpPr>
          <p:cNvPr id="10" name="Текст 9"/>
          <p:cNvSpPr>
            <a:spLocks noGrp="1"/>
          </p:cNvSpPr>
          <p:nvPr>
            <p:ph type="body" idx="1"/>
          </p:nvPr>
        </p:nvSpPr>
        <p:spPr>
          <a:xfrm>
            <a:off x="428596" y="1928802"/>
            <a:ext cx="4714908" cy="4643470"/>
          </a:xfrm>
        </p:spPr>
        <p:txBody>
          <a:bodyPr/>
          <a:lstStyle/>
          <a:p>
            <a:pPr algn="just"/>
            <a:r>
              <a:rPr lang="ru-RU" sz="1400" dirty="0" smtClean="0">
                <a:solidFill>
                  <a:schemeClr val="tx1"/>
                </a:solidFill>
              </a:rPr>
              <a:t>Подача мяча – это действие введения мяча в игру правым игроком задней линии. Подача мяча выполняется броском мяча только одной рукой сверху, снизу или  сбоку. Даётся только одна попытка.</a:t>
            </a:r>
          </a:p>
          <a:p>
            <a:pPr algn="just"/>
            <a:r>
              <a:rPr lang="ru-RU" sz="1400" dirty="0" smtClean="0">
                <a:solidFill>
                  <a:schemeClr val="tx1"/>
                </a:solidFill>
              </a:rPr>
              <a:t>Если игрок взял мяч в одну руку, то запрещается касаться мяча второй рукой. Когда подающая команда выигрывает розыгрыш, этот игрок  подаёт вновь. Когда принимающая команда выигрывает розыгрыш, она получает право на подачу и выполняет переход. Подающий игрок не должен касаться ногами линии разметки. Разрешается подача в прыжке. Подача выполняется только по свистку судьи. Выполненная подача без свистка – выполняется вновь. Игроки подающей команды  не могут своими действиями мешать соперникам на приёме мяча. Право подачи в первой  ( третьей) партии  определяется жеребьёвкой. Во второй партии первая подача переходит к другой команде.</a:t>
            </a:r>
          </a:p>
          <a:p>
            <a:endParaRPr lang="ru-RU" sz="1000" dirty="0">
              <a:solidFill>
                <a:schemeClr val="tx1"/>
              </a:solidFill>
            </a:endParaRPr>
          </a:p>
        </p:txBody>
      </p:sp>
      <p:pic>
        <p:nvPicPr>
          <p:cNvPr id="1027" name="Picture 3" descr="C:\Documents and Settings\Администратор\Рабочий стол\картинки\1435053951_vector-children-sports-7-08.jpg"/>
          <p:cNvPicPr>
            <a:picLocks noGrp="1" noChangeAspect="1" noChangeArrowheads="1"/>
          </p:cNvPicPr>
          <p:nvPr>
            <p:ph sz="quarter" idx="4"/>
          </p:nvPr>
        </p:nvPicPr>
        <p:blipFill>
          <a:blip r:embed="rId2"/>
          <a:srcRect/>
          <a:stretch>
            <a:fillRect/>
          </a:stretch>
        </p:blipFill>
        <p:spPr bwMode="auto">
          <a:xfrm>
            <a:off x="5429256" y="1928813"/>
            <a:ext cx="3089341" cy="464343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4"/>
          </p:nvPr>
        </p:nvSpPr>
        <p:spPr>
          <a:xfrm>
            <a:off x="4000496" y="1643050"/>
            <a:ext cx="4786346" cy="4717270"/>
          </a:xfrm>
        </p:spPr>
        <p:txBody>
          <a:bodyPr>
            <a:normAutofit fontScale="25000" lnSpcReduction="20000"/>
          </a:bodyPr>
          <a:lstStyle/>
          <a:p>
            <a:pPr>
              <a:buNone/>
            </a:pPr>
            <a:endParaRPr lang="ru-RU" dirty="0" smtClean="0"/>
          </a:p>
          <a:p>
            <a:r>
              <a:rPr lang="ru-RU" sz="7200" dirty="0" smtClean="0"/>
              <a:t>Подбрасывая над собой мяч, игрок одной (не двумя) рукой подает его противникам. При этом задача подающего считается выполненной тогда, когда тот коснулся рукой подброшенного мяча.</a:t>
            </a:r>
          </a:p>
          <a:p>
            <a:r>
              <a:rPr lang="ru-RU" sz="7200" dirty="0" smtClean="0"/>
              <a:t>Подача должна быть такой, чтобы мяч, пролетая над сеткой, не задел ее.</a:t>
            </a:r>
          </a:p>
          <a:p>
            <a:r>
              <a:rPr lang="ru-RU" sz="7200" dirty="0" smtClean="0"/>
              <a:t>Подающий игрок волен разбегаться, подпрыгивать и приземляться с прыжка в пределах площадки. Но во время удара по мячу заступ за линию запрещен.</a:t>
            </a:r>
          </a:p>
          <a:p>
            <a:r>
              <a:rPr lang="ru-RU" sz="7200" dirty="0" smtClean="0"/>
              <a:t>Технику удара игрок волен выбрать сам.</a:t>
            </a:r>
          </a:p>
          <a:p>
            <a:r>
              <a:rPr lang="ru-RU" sz="7200" dirty="0" smtClean="0"/>
              <a:t>Подача мяча в волейболе окажется неверной, если мяч брошен двумя руками, подан не ударом, а броском. Также подача не засчитается, если мяч коснется любого игрока команды, которая подает, или упадет за пределы площадки.</a:t>
            </a:r>
          </a:p>
        </p:txBody>
      </p:sp>
      <p:sp>
        <p:nvSpPr>
          <p:cNvPr id="2" name="Заголовок 1"/>
          <p:cNvSpPr>
            <a:spLocks noGrp="1"/>
          </p:cNvSpPr>
          <p:nvPr>
            <p:ph type="title"/>
          </p:nvPr>
        </p:nvSpPr>
        <p:spPr>
          <a:xfrm>
            <a:off x="457200" y="704088"/>
            <a:ext cx="8229600" cy="724648"/>
          </a:xfrm>
        </p:spPr>
        <p:txBody>
          <a:bodyPr>
            <a:normAutofit fontScale="90000"/>
          </a:bodyPr>
          <a:lstStyle/>
          <a:p>
            <a:r>
              <a:rPr lang="ru-RU" dirty="0" smtClean="0"/>
              <a:t>        Различия в технике игры</a:t>
            </a:r>
            <a:br>
              <a:rPr lang="ru-RU" dirty="0" smtClean="0"/>
            </a:br>
            <a:r>
              <a:rPr lang="ru-RU" dirty="0" smtClean="0"/>
              <a:t>                         Подача </a:t>
            </a:r>
            <a:endParaRPr lang="ru-RU" dirty="0"/>
          </a:p>
        </p:txBody>
      </p:sp>
      <p:sp>
        <p:nvSpPr>
          <p:cNvPr id="4" name="Текст 3"/>
          <p:cNvSpPr>
            <a:spLocks noGrp="1"/>
          </p:cNvSpPr>
          <p:nvPr>
            <p:ph type="body" sz="half" idx="3"/>
          </p:nvPr>
        </p:nvSpPr>
        <p:spPr>
          <a:xfrm>
            <a:off x="4645025" y="1357299"/>
            <a:ext cx="4041775" cy="357189"/>
          </a:xfrm>
        </p:spPr>
        <p:txBody>
          <a:bodyPr>
            <a:normAutofit fontScale="25000" lnSpcReduction="20000"/>
          </a:bodyPr>
          <a:lstStyle/>
          <a:p>
            <a:endParaRPr lang="ru-RU" dirty="0" smtClean="0"/>
          </a:p>
          <a:p>
            <a:r>
              <a:rPr lang="ru-RU" sz="7400" dirty="0" smtClean="0"/>
              <a:t>                  </a:t>
            </a:r>
            <a:r>
              <a:rPr lang="ru-RU" sz="9600" dirty="0" smtClean="0"/>
              <a:t>Волейбол</a:t>
            </a:r>
          </a:p>
          <a:p>
            <a:endParaRPr lang="ru-RU" sz="2800" dirty="0" smtClean="0"/>
          </a:p>
          <a:p>
            <a:r>
              <a:rPr lang="ru-RU" dirty="0" smtClean="0"/>
              <a:t>   </a:t>
            </a:r>
            <a:endParaRPr lang="ru-RU" dirty="0"/>
          </a:p>
        </p:txBody>
      </p:sp>
      <p:sp>
        <p:nvSpPr>
          <p:cNvPr id="5" name="Содержимое 4"/>
          <p:cNvSpPr>
            <a:spLocks noGrp="1"/>
          </p:cNvSpPr>
          <p:nvPr>
            <p:ph sz="quarter" idx="2"/>
          </p:nvPr>
        </p:nvSpPr>
        <p:spPr>
          <a:xfrm>
            <a:off x="285720" y="1785926"/>
            <a:ext cx="4040188" cy="4560100"/>
          </a:xfrm>
        </p:spPr>
        <p:txBody>
          <a:bodyPr/>
          <a:lstStyle/>
          <a:p>
            <a:pPr>
              <a:buNone/>
            </a:pPr>
            <a:endParaRPr lang="ru-RU" dirty="0" smtClean="0"/>
          </a:p>
          <a:p>
            <a:pPr>
              <a:buFont typeface="Arial" pitchFamily="34" charset="0"/>
              <a:buChar char="•"/>
            </a:pPr>
            <a:endParaRPr lang="ru-RU" dirty="0" smtClean="0"/>
          </a:p>
        </p:txBody>
      </p:sp>
      <p:sp>
        <p:nvSpPr>
          <p:cNvPr id="10" name="Текст 9"/>
          <p:cNvSpPr>
            <a:spLocks noGrp="1"/>
          </p:cNvSpPr>
          <p:nvPr>
            <p:ph type="body" idx="1"/>
          </p:nvPr>
        </p:nvSpPr>
        <p:spPr>
          <a:xfrm>
            <a:off x="457200" y="1643050"/>
            <a:ext cx="3114668" cy="4643470"/>
          </a:xfrm>
        </p:spPr>
        <p:txBody>
          <a:bodyPr/>
          <a:lstStyle/>
          <a:p>
            <a:endParaRPr lang="ru-RU" dirty="0"/>
          </a:p>
        </p:txBody>
      </p:sp>
      <p:pic>
        <p:nvPicPr>
          <p:cNvPr id="7" name="Picture 2" descr="C:\Documents and Settings\Администратор\Рабочий стол\19866937-иллюстрация-молодой-волейболист,-прыжки-с-мячом.jpg"/>
          <p:cNvPicPr>
            <a:picLocks noGrp="1" noChangeAspect="1" noChangeArrowheads="1"/>
          </p:cNvPicPr>
          <p:nvPr>
            <p:ph sz="quarter" idx="4"/>
          </p:nvPr>
        </p:nvPicPr>
        <p:blipFill>
          <a:blip r:embed="rId2"/>
          <a:srcRect/>
          <a:stretch>
            <a:fillRect/>
          </a:stretch>
        </p:blipFill>
        <p:spPr bwMode="auto">
          <a:xfrm>
            <a:off x="428596" y="1643050"/>
            <a:ext cx="3429024" cy="471490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Администратор\Рабочий стол\картинки\enfants-jouant-le-volleyball-43863607.jpg"/>
          <p:cNvPicPr>
            <a:picLocks noChangeAspect="1" noChangeArrowheads="1"/>
          </p:cNvPicPr>
          <p:nvPr/>
        </p:nvPicPr>
        <p:blipFill>
          <a:blip r:embed="rId2"/>
          <a:srcRect/>
          <a:stretch>
            <a:fillRect/>
          </a:stretch>
        </p:blipFill>
        <p:spPr bwMode="auto">
          <a:xfrm>
            <a:off x="5214943" y="3071810"/>
            <a:ext cx="3338090" cy="3289303"/>
          </a:xfrm>
          <a:prstGeom prst="rect">
            <a:avLst/>
          </a:prstGeom>
          <a:noFill/>
        </p:spPr>
      </p:pic>
      <p:pic>
        <p:nvPicPr>
          <p:cNvPr id="5" name="Picture 2" descr="C:\Documents and Settings\Администратор\Рабочий стол\картинки\7432793_oynayan-çocuklar-örnek-beyaz-çocuklar-top.jpg"/>
          <p:cNvPicPr>
            <a:picLocks noChangeAspect="1" noChangeArrowheads="1"/>
          </p:cNvPicPr>
          <p:nvPr/>
        </p:nvPicPr>
        <p:blipFill>
          <a:blip r:embed="rId3"/>
          <a:srcRect/>
          <a:stretch>
            <a:fillRect/>
          </a:stretch>
        </p:blipFill>
        <p:spPr bwMode="auto">
          <a:xfrm>
            <a:off x="5337974" y="605012"/>
            <a:ext cx="3163116" cy="2323922"/>
          </a:xfrm>
          <a:prstGeom prst="rect">
            <a:avLst/>
          </a:prstGeom>
          <a:noFill/>
        </p:spPr>
      </p:pic>
      <p:sp>
        <p:nvSpPr>
          <p:cNvPr id="4" name="Прямоугольник 3"/>
          <p:cNvSpPr/>
          <p:nvPr/>
        </p:nvSpPr>
        <p:spPr>
          <a:xfrm>
            <a:off x="500034" y="428603"/>
            <a:ext cx="4572032" cy="5878532"/>
          </a:xfrm>
          <a:prstGeom prst="rect">
            <a:avLst/>
          </a:prstGeom>
        </p:spPr>
        <p:txBody>
          <a:bodyPr wrap="square">
            <a:spAutoFit/>
          </a:bodyPr>
          <a:lstStyle/>
          <a:p>
            <a:r>
              <a:rPr lang="ru-RU" sz="1600" b="1" dirty="0" smtClean="0">
                <a:solidFill>
                  <a:schemeClr val="tx2"/>
                </a:solidFill>
              </a:rPr>
              <a:t>   </a:t>
            </a:r>
            <a:r>
              <a:rPr lang="ru-RU" sz="2400" b="1" dirty="0" smtClean="0">
                <a:solidFill>
                  <a:schemeClr val="tx2"/>
                </a:solidFill>
              </a:rPr>
              <a:t>Ловля и передачи мяча </a:t>
            </a:r>
          </a:p>
          <a:p>
            <a:r>
              <a:rPr lang="ru-RU" sz="1600" dirty="0" smtClean="0">
                <a:solidFill>
                  <a:schemeClr val="tx2"/>
                </a:solidFill>
              </a:rPr>
              <a:t>Ловля  </a:t>
            </a:r>
            <a:r>
              <a:rPr lang="ru-RU" sz="1600" dirty="0" smtClean="0"/>
              <a:t>–это прием в пионерболе, т.е кратковременная  задержка  мяча в двух руках. </a:t>
            </a:r>
            <a:r>
              <a:rPr lang="ru-RU" sz="1600" dirty="0" smtClean="0">
                <a:solidFill>
                  <a:schemeClr val="tx2"/>
                </a:solidFill>
              </a:rPr>
              <a:t> </a:t>
            </a:r>
            <a:r>
              <a:rPr lang="ru-RU" sz="1600" dirty="0" smtClean="0"/>
              <a:t>Подготовительная фаза: если мяч приближается к игроку на уровне груди или головы, следует вытянуть руки навстречу мячу, напряженными пальцами и кистями образуя как бы воронку, размером несколько большую, чем обхват мяча. Основная фаза: в момент соприкосновения с мячом нужно обхватить его пальцами (не ладонями), сближая кисти, а руки согнуть в локтевых суставах, подтягивая к груди. Сгибание рук является амортизационным движением, гасящим силу удара летящего мяча. Завершающая фаза: после приема мяча туловище вновь подают слегка вперед.</a:t>
            </a:r>
          </a:p>
          <a:p>
            <a:r>
              <a:rPr lang="ru-RU" sz="1600" dirty="0" smtClean="0">
                <a:solidFill>
                  <a:schemeClr val="tx2"/>
                </a:solidFill>
              </a:rPr>
              <a:t>Пас-  </a:t>
            </a:r>
            <a:r>
              <a:rPr lang="ru-RU" sz="1600" dirty="0" smtClean="0"/>
              <a:t>передача мяча партнеру броском в руки.  Если один из игроков не ловит мяч, но его страхует другой, то мяч можно разыграть до 3-х касаний с правом атаки. Мяч можно играть от сетки,  если не использовано правило трех касаний.</a:t>
            </a:r>
            <a:endParaRPr lang="ru-RU"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704088"/>
            <a:ext cx="4114800" cy="581772"/>
          </a:xfrm>
        </p:spPr>
        <p:txBody>
          <a:bodyPr>
            <a:normAutofit fontScale="90000"/>
          </a:bodyPr>
          <a:lstStyle/>
          <a:p>
            <a:r>
              <a:rPr lang="ru-RU" dirty="0" smtClean="0"/>
              <a:t>         Судейство   </a:t>
            </a:r>
            <a:endParaRPr lang="ru-RU" dirty="0"/>
          </a:p>
        </p:txBody>
      </p:sp>
      <p:sp>
        <p:nvSpPr>
          <p:cNvPr id="3" name="Содержимое 2"/>
          <p:cNvSpPr>
            <a:spLocks noGrp="1"/>
          </p:cNvSpPr>
          <p:nvPr>
            <p:ph sz="half" idx="1"/>
          </p:nvPr>
        </p:nvSpPr>
        <p:spPr>
          <a:xfrm>
            <a:off x="357158" y="571480"/>
            <a:ext cx="5072098" cy="5854883"/>
          </a:xfrm>
        </p:spPr>
        <p:txBody>
          <a:bodyPr>
            <a:noAutofit/>
          </a:bodyPr>
          <a:lstStyle/>
          <a:p>
            <a:endParaRPr lang="ru-RU" sz="1600" dirty="0" smtClean="0"/>
          </a:p>
          <a:p>
            <a:r>
              <a:rPr lang="ru-RU" sz="1600" dirty="0" smtClean="0"/>
              <a:t>Участники игры делятся на две команды, численность каждой должна составлять от 3 до 8 человек. Оптимальное число участников – 14 человек.      </a:t>
            </a:r>
          </a:p>
          <a:p>
            <a:r>
              <a:rPr lang="ru-RU" sz="1600" dirty="0" smtClean="0"/>
              <a:t>Через середину игрового поля натягивается волейбольная сетка или обычная веревка.</a:t>
            </a:r>
          </a:p>
          <a:p>
            <a:r>
              <a:rPr lang="ru-RU" sz="1600" dirty="0" smtClean="0"/>
              <a:t>По обе стороны сетки располагаются команды. Расстановка игроков в пионерболе может быть заранее прорисована капитаном команды на бумаге. При этом существуют определенные зоны в пионерболе, схожие с волейбольными: передняя и задняя линии, где каждый участник команды ответственен за свою зону.</a:t>
            </a:r>
          </a:p>
          <a:p>
            <a:r>
              <a:rPr lang="ru-RU" sz="1600" dirty="0" smtClean="0"/>
              <a:t>Необходимо отбивать мяч на сторону противника. При этом данное действие можно сделать не более двух раз.</a:t>
            </a:r>
          </a:p>
          <a:p>
            <a:r>
              <a:rPr lang="ru-RU" sz="1600" dirty="0" smtClean="0"/>
              <a:t>Если мяч коснулся тела игрока выше пояса, то засчитывается удар.</a:t>
            </a:r>
          </a:p>
          <a:p>
            <a:r>
              <a:rPr lang="ru-RU" sz="1600" dirty="0" smtClean="0"/>
              <a:t>Игрок № 1 бросает мяч сразу двумя или одной руками.</a:t>
            </a:r>
          </a:p>
          <a:p>
            <a:pPr>
              <a:buNone/>
            </a:pPr>
            <a:r>
              <a:rPr lang="ru-RU" sz="1600" dirty="0" smtClean="0"/>
              <a:t/>
            </a:r>
            <a:br>
              <a:rPr lang="ru-RU" sz="1600" dirty="0" smtClean="0"/>
            </a:br>
            <a:r>
              <a:rPr lang="ru-RU" sz="1600" dirty="0" smtClean="0"/>
              <a:t/>
            </a:r>
            <a:br>
              <a:rPr lang="ru-RU" sz="1600" dirty="0" smtClean="0"/>
            </a:br>
            <a:endParaRPr lang="ru-RU" sz="1600" dirty="0"/>
          </a:p>
        </p:txBody>
      </p:sp>
      <p:sp>
        <p:nvSpPr>
          <p:cNvPr id="4" name="Содержимое 3"/>
          <p:cNvSpPr>
            <a:spLocks noGrp="1"/>
          </p:cNvSpPr>
          <p:nvPr>
            <p:ph sz="half" idx="2"/>
          </p:nvPr>
        </p:nvSpPr>
        <p:spPr>
          <a:xfrm>
            <a:off x="5572132" y="1428736"/>
            <a:ext cx="3114668" cy="4926189"/>
          </a:xfrm>
        </p:spPr>
        <p:txBody>
          <a:bodyPr>
            <a:normAutofit/>
          </a:bodyPr>
          <a:lstStyle/>
          <a:p>
            <a:endParaRPr lang="ru-RU" dirty="0"/>
          </a:p>
        </p:txBody>
      </p:sp>
      <p:pic>
        <p:nvPicPr>
          <p:cNvPr id="18434" name="Picture 2" descr="C:\Documents and Settings\Администратор\Рабочий стол\volleyball-player-11035089.jpg"/>
          <p:cNvPicPr>
            <a:picLocks noChangeAspect="1" noChangeArrowheads="1"/>
          </p:cNvPicPr>
          <p:nvPr/>
        </p:nvPicPr>
        <p:blipFill>
          <a:blip r:embed="rId2"/>
          <a:srcRect/>
          <a:stretch>
            <a:fillRect/>
          </a:stretch>
        </p:blipFill>
        <p:spPr bwMode="auto">
          <a:xfrm>
            <a:off x="5572132" y="1428736"/>
            <a:ext cx="3214710" cy="492922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704088"/>
            <a:ext cx="4191000" cy="5510994"/>
          </a:xfrm>
        </p:spPr>
        <p:txBody>
          <a:bodyPr/>
          <a:lstStyle/>
          <a:p>
            <a:r>
              <a:rPr lang="ru-RU" dirty="0" smtClean="0"/>
              <a:t>   </a:t>
            </a:r>
            <a:endParaRPr lang="ru-RU" dirty="0"/>
          </a:p>
        </p:txBody>
      </p:sp>
      <p:pic>
        <p:nvPicPr>
          <p:cNvPr id="3" name="Picture 2" descr="C:\Documents and Settings\Администратор\Рабочий стол\16772030-Иллюстрация-мультфильм-Футбол-судей-проведение-красные-и-желтые-карточки.jpg"/>
          <p:cNvPicPr>
            <a:picLocks noChangeAspect="1" noChangeArrowheads="1"/>
          </p:cNvPicPr>
          <p:nvPr/>
        </p:nvPicPr>
        <p:blipFill>
          <a:blip r:embed="rId2"/>
          <a:srcRect/>
          <a:stretch>
            <a:fillRect/>
          </a:stretch>
        </p:blipFill>
        <p:spPr bwMode="auto">
          <a:xfrm>
            <a:off x="642910" y="2071678"/>
            <a:ext cx="3608753" cy="4143404"/>
          </a:xfrm>
          <a:prstGeom prst="rect">
            <a:avLst/>
          </a:prstGeom>
          <a:noFill/>
        </p:spPr>
      </p:pic>
      <p:sp>
        <p:nvSpPr>
          <p:cNvPr id="4" name="Прямоугольник 3"/>
          <p:cNvSpPr/>
          <p:nvPr/>
        </p:nvSpPr>
        <p:spPr>
          <a:xfrm>
            <a:off x="571473" y="928670"/>
            <a:ext cx="3929090" cy="769441"/>
          </a:xfrm>
          <a:prstGeom prst="rect">
            <a:avLst/>
          </a:prstGeom>
        </p:spPr>
        <p:txBody>
          <a:bodyPr wrap="square">
            <a:spAutoFit/>
          </a:bodyPr>
          <a:lstStyle/>
          <a:p>
            <a:r>
              <a:rPr lang="ru-RU" sz="4400" dirty="0" smtClean="0">
                <a:solidFill>
                  <a:schemeClr val="tx2"/>
                </a:solidFill>
              </a:rPr>
              <a:t>Судейство </a:t>
            </a:r>
            <a:endParaRPr lang="ru-RU" sz="4400" dirty="0">
              <a:solidFill>
                <a:schemeClr val="tx2"/>
              </a:solidFill>
            </a:endParaRPr>
          </a:p>
        </p:txBody>
      </p:sp>
      <p:sp>
        <p:nvSpPr>
          <p:cNvPr id="5" name="Прямоугольник 4"/>
          <p:cNvSpPr/>
          <p:nvPr/>
        </p:nvSpPr>
        <p:spPr>
          <a:xfrm>
            <a:off x="4286248" y="785794"/>
            <a:ext cx="4500594" cy="5262979"/>
          </a:xfrm>
          <a:prstGeom prst="rect">
            <a:avLst/>
          </a:prstGeom>
        </p:spPr>
        <p:txBody>
          <a:bodyPr wrap="square">
            <a:spAutoFit/>
          </a:bodyPr>
          <a:lstStyle/>
          <a:p>
            <a:pPr>
              <a:buFont typeface="Arial" pitchFamily="34" charset="0"/>
              <a:buChar char="•"/>
            </a:pPr>
            <a:r>
              <a:rPr lang="ru-RU" sz="1600" dirty="0" smtClean="0">
                <a:solidFill>
                  <a:schemeClr val="tx2"/>
                </a:solidFill>
              </a:rPr>
              <a:t>  </a:t>
            </a:r>
            <a:r>
              <a:rPr lang="ru-RU" sz="1600" dirty="0" smtClean="0"/>
              <a:t>Во время подачи мяч не должен касаться сетки, однако во время игры касания разрешены.</a:t>
            </a:r>
          </a:p>
          <a:p>
            <a:pPr>
              <a:buFont typeface="Arial" pitchFamily="34" charset="0"/>
              <a:buChar char="•"/>
            </a:pPr>
            <a:r>
              <a:rPr lang="ru-RU" sz="1600" dirty="0" smtClean="0"/>
              <a:t>  После выигрыша происходит переход игроков по часовой стрелке. Игра заканчивается в тот момент, когда какая-либо из команд наберет 10-15 очков и не имеет перевес в два очка.</a:t>
            </a:r>
          </a:p>
          <a:p>
            <a:pPr>
              <a:buFont typeface="Arial" pitchFamily="34" charset="0"/>
              <a:buChar char="•"/>
            </a:pPr>
            <a:r>
              <a:rPr lang="ru-RU" sz="1600" dirty="0" smtClean="0"/>
              <a:t>  Если выиграно две партии подряд, то команде засчитывают победу.</a:t>
            </a:r>
          </a:p>
          <a:p>
            <a:pPr>
              <a:buFont typeface="Arial" pitchFamily="34" charset="0"/>
              <a:buChar char="•"/>
            </a:pPr>
            <a:r>
              <a:rPr lang="ru-RU" sz="1600" dirty="0" smtClean="0"/>
              <a:t>  С помощью жеребьевки команды определяются с выбором стороны для игры и правом подачи мяча.</a:t>
            </a:r>
          </a:p>
          <a:p>
            <a:pPr>
              <a:buFont typeface="Arial" pitchFamily="34" charset="0"/>
              <a:buChar char="•"/>
            </a:pPr>
            <a:r>
              <a:rPr lang="ru-RU" sz="1600" dirty="0" smtClean="0"/>
              <a:t>  После того, как первая партия окончена, происходит смена сторон командами и подачу мяча начинает команда, которая в прошлый раз уступила в подаче согласно жеребьевке.</a:t>
            </a:r>
          </a:p>
          <a:p>
            <a:pPr>
              <a:buFont typeface="Arial" pitchFamily="34" charset="0"/>
              <a:buChar char="•"/>
            </a:pPr>
            <a:r>
              <a:rPr lang="ru-RU" sz="1600" dirty="0" smtClean="0"/>
              <a:t>  Третья партия является решающей и если команда набрала 8 очков, то также стороны меняются. Однако подачу осуществляет тот же игрок, что и раньше.</a:t>
            </a:r>
            <a:endParaRPr lang="ru-RU"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fontScale="90000"/>
          </a:bodyPr>
          <a:lstStyle/>
          <a:p>
            <a:r>
              <a:rPr lang="ru-RU" dirty="0" smtClean="0"/>
              <a:t>                         Вывод</a:t>
            </a:r>
            <a:endParaRPr lang="ru-RU" dirty="0"/>
          </a:p>
        </p:txBody>
      </p:sp>
      <p:sp>
        <p:nvSpPr>
          <p:cNvPr id="3" name="Содержимое 2"/>
          <p:cNvSpPr>
            <a:spLocks noGrp="1"/>
          </p:cNvSpPr>
          <p:nvPr>
            <p:ph sz="half" idx="1"/>
          </p:nvPr>
        </p:nvSpPr>
        <p:spPr>
          <a:xfrm>
            <a:off x="457200" y="1571612"/>
            <a:ext cx="4038600" cy="4783313"/>
          </a:xfrm>
        </p:spPr>
        <p:txBody>
          <a:bodyPr>
            <a:normAutofit/>
          </a:bodyPr>
          <a:lstStyle/>
          <a:p>
            <a:pPr>
              <a:buNone/>
            </a:pPr>
            <a:r>
              <a:rPr lang="ru-RU" dirty="0" smtClean="0"/>
              <a:t>    Учитель  опираясь на знания  и умения  учащихся  может привлекать  их  не только  к игровой деятельности , но и к  контролю за процессом игры  то есть к судейству. </a:t>
            </a:r>
            <a:endParaRPr lang="ru-RU" dirty="0"/>
          </a:p>
        </p:txBody>
      </p:sp>
      <p:sp>
        <p:nvSpPr>
          <p:cNvPr id="7" name="Содержимое 6"/>
          <p:cNvSpPr>
            <a:spLocks noGrp="1"/>
          </p:cNvSpPr>
          <p:nvPr>
            <p:ph sz="half" idx="2"/>
          </p:nvPr>
        </p:nvSpPr>
        <p:spPr>
          <a:xfrm>
            <a:off x="6786578" y="4429131"/>
            <a:ext cx="1900222" cy="1925793"/>
          </a:xfrm>
        </p:spPr>
        <p:txBody>
          <a:bodyPr/>
          <a:lstStyle/>
          <a:p>
            <a:pPr>
              <a:buNone/>
            </a:pPr>
            <a:endParaRPr lang="ru-RU" dirty="0"/>
          </a:p>
        </p:txBody>
      </p:sp>
      <p:pic>
        <p:nvPicPr>
          <p:cNvPr id="1026" name="Picture 2" descr="F:\Презентации\Волейбол\картинки\pravila_basketbola_pravila_basketbola.jpg"/>
          <p:cNvPicPr>
            <a:picLocks noChangeAspect="1" noChangeArrowheads="1"/>
          </p:cNvPicPr>
          <p:nvPr/>
        </p:nvPicPr>
        <p:blipFill>
          <a:blip r:embed="rId2"/>
          <a:srcRect/>
          <a:stretch>
            <a:fillRect/>
          </a:stretch>
        </p:blipFill>
        <p:spPr bwMode="auto">
          <a:xfrm>
            <a:off x="5000628" y="1643050"/>
            <a:ext cx="3714776" cy="47149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57364"/>
            <a:ext cx="8305800" cy="1785950"/>
          </a:xfrm>
        </p:spPr>
        <p:txBody>
          <a:bodyPr>
            <a:normAutofit/>
          </a:bodyPr>
          <a:lstStyle/>
          <a:p>
            <a:pPr algn="ctr"/>
            <a:r>
              <a:rPr lang="ru-RU" sz="6600" dirty="0" smtClean="0"/>
              <a:t>Спасибо за внимание </a:t>
            </a:r>
            <a:endParaRPr lang="ru-RU" sz="6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85728"/>
            <a:ext cx="2212848" cy="500066"/>
          </a:xfrm>
        </p:spPr>
        <p:txBody>
          <a:bodyPr>
            <a:noAutofit/>
          </a:bodyPr>
          <a:lstStyle/>
          <a:p>
            <a:r>
              <a:rPr lang="ru-RU" sz="2400" dirty="0" smtClean="0"/>
              <a:t>Цель  проекта: </a:t>
            </a:r>
            <a:endParaRPr lang="ru-RU" sz="2400" dirty="0"/>
          </a:p>
        </p:txBody>
      </p:sp>
      <p:sp>
        <p:nvSpPr>
          <p:cNvPr id="3" name="Текст 2"/>
          <p:cNvSpPr>
            <a:spLocks noGrp="1"/>
          </p:cNvSpPr>
          <p:nvPr>
            <p:ph type="body" sz="half" idx="2"/>
          </p:nvPr>
        </p:nvSpPr>
        <p:spPr>
          <a:xfrm>
            <a:off x="357158" y="785794"/>
            <a:ext cx="3000396" cy="5643602"/>
          </a:xfrm>
        </p:spPr>
        <p:txBody>
          <a:bodyPr>
            <a:noAutofit/>
          </a:bodyPr>
          <a:lstStyle/>
          <a:p>
            <a:r>
              <a:rPr lang="ru-RU" sz="2000" dirty="0" smtClean="0">
                <a:latin typeface="+mj-lt"/>
              </a:rPr>
              <a:t>Сформировать представление  о основных правилах игры  в пионербол и волейбол.</a:t>
            </a:r>
          </a:p>
          <a:p>
            <a:r>
              <a:rPr lang="ru-RU" sz="2400" b="1" dirty="0" smtClean="0">
                <a:solidFill>
                  <a:schemeClr val="tx2"/>
                </a:solidFill>
                <a:latin typeface="+mj-lt"/>
              </a:rPr>
              <a:t>         Задачи:</a:t>
            </a:r>
          </a:p>
          <a:p>
            <a:pPr fontAlgn="base">
              <a:buFont typeface="Arial" pitchFamily="34" charset="0"/>
              <a:buChar char="•"/>
            </a:pPr>
            <a:r>
              <a:rPr lang="ru-RU" sz="2000" dirty="0" smtClean="0">
                <a:latin typeface="+mj-lt"/>
              </a:rPr>
              <a:t> ознакомить учащихся с правилами  игры  в пионербол и волейбол.</a:t>
            </a:r>
          </a:p>
          <a:p>
            <a:pPr fontAlgn="base">
              <a:buFont typeface="Arial" pitchFamily="34" charset="0"/>
              <a:buChar char="•"/>
            </a:pPr>
            <a:r>
              <a:rPr lang="ru-RU" sz="2000" dirty="0" smtClean="0">
                <a:latin typeface="+mj-lt"/>
              </a:rPr>
              <a:t> применять  знания  о правилах игры при  судействе. </a:t>
            </a:r>
          </a:p>
          <a:p>
            <a:pPr fontAlgn="base">
              <a:buFont typeface="Arial" pitchFamily="34" charset="0"/>
              <a:buChar char="•"/>
            </a:pPr>
            <a:r>
              <a:rPr lang="ru-RU" sz="2000" dirty="0" smtClean="0">
                <a:latin typeface="+mj-lt"/>
              </a:rPr>
              <a:t> использовать  жесты  при  судействе. </a:t>
            </a:r>
          </a:p>
          <a:p>
            <a:pPr fontAlgn="base">
              <a:buFont typeface="Arial" pitchFamily="34" charset="0"/>
              <a:buChar char="•"/>
            </a:pPr>
            <a:r>
              <a:rPr lang="ru-RU" sz="2000" dirty="0" smtClean="0">
                <a:latin typeface="+mj-lt"/>
              </a:rPr>
              <a:t> привлечь учащихся к спорту.</a:t>
            </a:r>
          </a:p>
          <a:p>
            <a:pPr fontAlgn="base">
              <a:buFont typeface="Arial" pitchFamily="34" charset="0"/>
              <a:buChar char="•"/>
            </a:pPr>
            <a:r>
              <a:rPr lang="ru-RU" sz="2000" dirty="0" smtClean="0">
                <a:latin typeface="+mj-lt"/>
              </a:rPr>
              <a:t> формировать привычки здорового образа жизни</a:t>
            </a:r>
            <a:endParaRPr lang="ru-RU" sz="2000" b="1" dirty="0" smtClean="0">
              <a:solidFill>
                <a:schemeClr val="tx2"/>
              </a:solidFill>
              <a:latin typeface="+mj-lt"/>
            </a:endParaRPr>
          </a:p>
          <a:p>
            <a:endParaRPr lang="ru-RU" sz="2000" dirty="0" smtClean="0">
              <a:latin typeface="+mj-lt"/>
            </a:endParaRPr>
          </a:p>
          <a:p>
            <a:endParaRPr lang="ru-RU" sz="2000" dirty="0" smtClean="0">
              <a:latin typeface="+mj-lt"/>
            </a:endParaRPr>
          </a:p>
          <a:p>
            <a:endParaRPr lang="ru-RU" sz="2000" b="1" dirty="0" smtClean="0">
              <a:solidFill>
                <a:schemeClr val="tx2"/>
              </a:solidFill>
              <a:latin typeface="+mj-lt"/>
            </a:endParaRPr>
          </a:p>
          <a:p>
            <a:endParaRPr lang="ru-RU" sz="2000" dirty="0">
              <a:latin typeface="+mj-lt"/>
            </a:endParaRPr>
          </a:p>
        </p:txBody>
      </p:sp>
      <p:pic>
        <p:nvPicPr>
          <p:cNvPr id="5" name="Picture 2" descr="C:\Documents and Settings\Администратор\Рабочий стол\картинки\s67139623.jpg"/>
          <p:cNvPicPr>
            <a:picLocks noChangeAspect="1" noChangeArrowheads="1"/>
          </p:cNvPicPr>
          <p:nvPr/>
        </p:nvPicPr>
        <p:blipFill>
          <a:blip r:embed="rId2"/>
          <a:srcRect/>
          <a:stretch>
            <a:fillRect/>
          </a:stretch>
        </p:blipFill>
        <p:spPr bwMode="auto">
          <a:xfrm rot="437079">
            <a:off x="3612434" y="988007"/>
            <a:ext cx="4838295" cy="4244229"/>
          </a:xfrm>
          <a:prstGeom prst="rect">
            <a:avLst/>
          </a:prstGeom>
          <a:noFill/>
          <a:ln w="3000" cap="rnd">
            <a:solidFill>
              <a:srgbClr val="C0C0C0"/>
            </a:solidFill>
            <a:rou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53210"/>
          </a:xfrm>
        </p:spPr>
        <p:txBody>
          <a:bodyPr>
            <a:normAutofit fontScale="90000"/>
          </a:bodyPr>
          <a:lstStyle/>
          <a:p>
            <a:r>
              <a:rPr lang="ru-RU" dirty="0" smtClean="0"/>
              <a:t>               Актуальность </a:t>
            </a:r>
            <a:endParaRPr lang="ru-RU" dirty="0"/>
          </a:p>
        </p:txBody>
      </p:sp>
      <p:sp>
        <p:nvSpPr>
          <p:cNvPr id="5" name="Содержимое 4"/>
          <p:cNvSpPr>
            <a:spLocks noGrp="1"/>
          </p:cNvSpPr>
          <p:nvPr>
            <p:ph idx="1"/>
          </p:nvPr>
        </p:nvSpPr>
        <p:spPr>
          <a:xfrm>
            <a:off x="457200" y="1428736"/>
            <a:ext cx="8229600" cy="4895864"/>
          </a:xfrm>
        </p:spPr>
        <p:txBody>
          <a:bodyPr>
            <a:normAutofit fontScale="85000" lnSpcReduction="10000"/>
          </a:bodyPr>
          <a:lstStyle/>
          <a:p>
            <a:r>
              <a:rPr lang="ru-RU" dirty="0" smtClean="0"/>
              <a:t>В настоящее время приоритетной задачей развития физкультурно-спортивного движения в нашей стране является максимальное вовлечение детей, подростков и молодежи в активные занятия  физической культурой и спортом. Особой популярностью  пользуются  занятия  массовыми видами спорта такими как: волейбол, баскетбол, легкая атлетика и другие.</a:t>
            </a:r>
          </a:p>
          <a:p>
            <a:r>
              <a:rPr lang="ru-RU" dirty="0" smtClean="0"/>
              <a:t>Волейбол занимает одно из ведущих  мест в программном материале по физической культуре всех образовательных школ, колледжей и вузов. Поэтому очевидна актуальность вопроса повышения  качества образовательной деятельности, совершенствования методики обучения  навыкам и приемам игры в волейбол.</a:t>
            </a:r>
          </a:p>
          <a:p>
            <a:r>
              <a:rPr lang="ru-RU" dirty="0" smtClean="0"/>
              <a:t>Необходимо отметить , что пионербол является подготовительной основой игры в волейбол. </a:t>
            </a:r>
          </a:p>
          <a:p>
            <a:endParaRPr lang="ru-RU" dirty="0" smtClean="0"/>
          </a:p>
          <a:p>
            <a:endParaRPr lang="ru-RU" dirty="0"/>
          </a:p>
        </p:txBody>
      </p:sp>
      <p:pic>
        <p:nvPicPr>
          <p:cNvPr id="4098" name="Picture 2" descr="C:\Documents and Settings\Администратор\Рабочий стол\картинки\s67139623.jpg"/>
          <p:cNvPicPr>
            <a:picLocks noChangeAspect="1" noChangeArrowheads="1"/>
          </p:cNvPicPr>
          <p:nvPr/>
        </p:nvPicPr>
        <p:blipFill>
          <a:blip r:embed="rId2"/>
          <a:srcRect/>
          <a:stretch>
            <a:fillRect/>
          </a:stretch>
        </p:blipFill>
        <p:spPr bwMode="auto">
          <a:xfrm>
            <a:off x="7000892" y="5214950"/>
            <a:ext cx="1928826" cy="137518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166"/>
            <a:ext cx="7786742" cy="642942"/>
          </a:xfrm>
        </p:spPr>
        <p:txBody>
          <a:bodyPr>
            <a:noAutofit/>
          </a:bodyPr>
          <a:lstStyle/>
          <a:p>
            <a:r>
              <a:rPr lang="ru-RU" sz="3200" dirty="0" smtClean="0"/>
              <a:t>                    Значимость проекта:</a:t>
            </a:r>
            <a:endParaRPr lang="ru-RU" sz="3200" dirty="0"/>
          </a:p>
        </p:txBody>
      </p:sp>
      <p:sp>
        <p:nvSpPr>
          <p:cNvPr id="3" name="Текст 2"/>
          <p:cNvSpPr>
            <a:spLocks noGrp="1"/>
          </p:cNvSpPr>
          <p:nvPr>
            <p:ph type="body" sz="half" idx="2"/>
          </p:nvPr>
        </p:nvSpPr>
        <p:spPr>
          <a:xfrm>
            <a:off x="357158" y="1142984"/>
            <a:ext cx="3286148" cy="3865121"/>
          </a:xfrm>
        </p:spPr>
        <p:txBody>
          <a:bodyPr>
            <a:normAutofit/>
          </a:bodyPr>
          <a:lstStyle/>
          <a:p>
            <a:r>
              <a:rPr lang="ru-RU" sz="2400" dirty="0" smtClean="0"/>
              <a:t>Используя полученные знания  учащиеся  смогут  применять  их в   судействе  как в пионербол так и в волейболе.</a:t>
            </a:r>
          </a:p>
          <a:p>
            <a:endParaRPr lang="ru-RU" sz="2000" dirty="0"/>
          </a:p>
        </p:txBody>
      </p:sp>
      <p:sp>
        <p:nvSpPr>
          <p:cNvPr id="4" name="Рисунок 3"/>
          <p:cNvSpPr>
            <a:spLocks noGrp="1"/>
          </p:cNvSpPr>
          <p:nvPr>
            <p:ph type="pic" idx="1"/>
          </p:nvPr>
        </p:nvSpPr>
        <p:spPr>
          <a:xfrm rot="420000">
            <a:off x="3365621" y="1766900"/>
            <a:ext cx="4617720" cy="3931920"/>
          </a:xfrm>
        </p:spPr>
      </p:sp>
      <p:pic>
        <p:nvPicPr>
          <p:cNvPr id="5" name="Picture 2" descr="C:\Documents and Settings\Администратор\Рабочий стол\arbitr2.jpg"/>
          <p:cNvPicPr>
            <a:picLocks noGrp="1" noChangeAspect="1" noChangeArrowheads="1"/>
          </p:cNvPicPr>
          <p:nvPr>
            <p:ph idx="1"/>
          </p:nvPr>
        </p:nvPicPr>
        <p:blipFill>
          <a:blip r:embed="rId2"/>
          <a:srcRect/>
          <a:stretch>
            <a:fillRect/>
          </a:stretch>
        </p:blipFill>
        <p:spPr bwMode="auto">
          <a:xfrm rot="479754">
            <a:off x="3195122" y="1803871"/>
            <a:ext cx="4656765" cy="415280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Пионербол</a:t>
            </a:r>
            <a:endParaRPr lang="ru-RU" dirty="0"/>
          </a:p>
        </p:txBody>
      </p:sp>
      <p:sp>
        <p:nvSpPr>
          <p:cNvPr id="3" name="Содержимое 2"/>
          <p:cNvSpPr>
            <a:spLocks noGrp="1"/>
          </p:cNvSpPr>
          <p:nvPr>
            <p:ph sz="half" idx="1"/>
          </p:nvPr>
        </p:nvSpPr>
        <p:spPr/>
        <p:txBody>
          <a:bodyPr>
            <a:normAutofit fontScale="92500" lnSpcReduction="10000"/>
          </a:bodyPr>
          <a:lstStyle/>
          <a:p>
            <a:r>
              <a:rPr lang="ru-RU" sz="2400" dirty="0" smtClean="0"/>
              <a:t>Пионербол — подвижная командная игра с мячом, в процессе которой две команды соревнуются на специальной площадке, разделённой сеткой, стремясь перевести (перебросить) мяч через сетку, чтобы он коснулся площадки на стороне соперника и не допустить падения мяча на площадку на своей стороне.</a:t>
            </a:r>
          </a:p>
          <a:p>
            <a:endParaRPr lang="ru-RU" dirty="0"/>
          </a:p>
        </p:txBody>
      </p:sp>
      <p:sp>
        <p:nvSpPr>
          <p:cNvPr id="4" name="Содержимое 3"/>
          <p:cNvSpPr>
            <a:spLocks noGrp="1"/>
          </p:cNvSpPr>
          <p:nvPr>
            <p:ph sz="half" idx="2"/>
          </p:nvPr>
        </p:nvSpPr>
        <p:spPr/>
        <p:txBody>
          <a:bodyPr>
            <a:normAutofit fontScale="92500" lnSpcReduction="10000"/>
          </a:bodyPr>
          <a:lstStyle/>
          <a:p>
            <a:endParaRPr lang="ru-RU" dirty="0"/>
          </a:p>
        </p:txBody>
      </p:sp>
      <p:pic>
        <p:nvPicPr>
          <p:cNvPr id="4098" name="Picture 2" descr="C:\Documents and Settings\Администратор\Рабочий стол\волейболист.jpg"/>
          <p:cNvPicPr>
            <a:picLocks noChangeAspect="1" noChangeArrowheads="1"/>
          </p:cNvPicPr>
          <p:nvPr/>
        </p:nvPicPr>
        <p:blipFill>
          <a:blip r:embed="rId2"/>
          <a:srcRect/>
          <a:stretch>
            <a:fillRect/>
          </a:stretch>
        </p:blipFill>
        <p:spPr bwMode="auto">
          <a:xfrm>
            <a:off x="4643438" y="857232"/>
            <a:ext cx="4357718" cy="57150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Волейбол</a:t>
            </a:r>
            <a:endParaRPr lang="ru-RU" dirty="0"/>
          </a:p>
        </p:txBody>
      </p:sp>
      <p:sp>
        <p:nvSpPr>
          <p:cNvPr id="3" name="Содержимое 2"/>
          <p:cNvSpPr>
            <a:spLocks noGrp="1"/>
          </p:cNvSpPr>
          <p:nvPr>
            <p:ph sz="half" idx="1"/>
          </p:nvPr>
        </p:nvSpPr>
        <p:spPr/>
        <p:txBody>
          <a:bodyPr>
            <a:normAutofit fontScale="85000" lnSpcReduction="10000"/>
          </a:bodyPr>
          <a:lstStyle/>
          <a:p>
            <a:r>
              <a:rPr lang="ru-RU" b="1" dirty="0" smtClean="0"/>
              <a:t>Волейбол</a:t>
            </a:r>
            <a:r>
              <a:rPr lang="ru-RU" dirty="0" smtClean="0"/>
              <a:t> — вид спорта, командная спортивная игра, в процессе которой две команды соревнуются на специальной площадке, разделённой сеткой, стремясь направить мяч на сторону соперника таким образом, чтобы он приземлился на площадке противника (добить до пола), либо чтобы игрок защищающейся команды допустил ошибку.</a:t>
            </a:r>
            <a:endParaRPr lang="ru-RU" dirty="0"/>
          </a:p>
        </p:txBody>
      </p:sp>
      <p:sp>
        <p:nvSpPr>
          <p:cNvPr id="4" name="Содержимое 3"/>
          <p:cNvSpPr>
            <a:spLocks noGrp="1"/>
          </p:cNvSpPr>
          <p:nvPr>
            <p:ph sz="half" idx="2"/>
          </p:nvPr>
        </p:nvSpPr>
        <p:spPr/>
        <p:txBody>
          <a:bodyPr>
            <a:normAutofit fontScale="85000" lnSpcReduction="10000"/>
          </a:bodyPr>
          <a:lstStyle/>
          <a:p>
            <a:endParaRPr lang="ru-RU" dirty="0"/>
          </a:p>
        </p:txBody>
      </p:sp>
      <p:pic>
        <p:nvPicPr>
          <p:cNvPr id="5121" name="Picture 1" descr="C:\Documents and Settings\Администратор\Рабочий стол\i.jpg"/>
          <p:cNvPicPr>
            <a:picLocks noChangeAspect="1" noChangeArrowheads="1"/>
          </p:cNvPicPr>
          <p:nvPr/>
        </p:nvPicPr>
        <p:blipFill>
          <a:blip r:embed="rId2"/>
          <a:srcRect/>
          <a:stretch>
            <a:fillRect/>
          </a:stretch>
        </p:blipFill>
        <p:spPr bwMode="auto">
          <a:xfrm>
            <a:off x="4457314" y="857232"/>
            <a:ext cx="4543841" cy="578647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53210"/>
          </a:xfrm>
        </p:spPr>
        <p:txBody>
          <a:bodyPr>
            <a:normAutofit fontScale="90000"/>
          </a:bodyPr>
          <a:lstStyle/>
          <a:p>
            <a:r>
              <a:rPr lang="ru-RU" dirty="0" smtClean="0"/>
              <a:t>             Площадка для игр</a:t>
            </a:r>
            <a:endParaRPr lang="ru-RU" dirty="0"/>
          </a:p>
        </p:txBody>
      </p:sp>
      <p:sp>
        <p:nvSpPr>
          <p:cNvPr id="3" name="Содержимое 2"/>
          <p:cNvSpPr>
            <a:spLocks noGrp="1"/>
          </p:cNvSpPr>
          <p:nvPr>
            <p:ph sz="half" idx="1"/>
          </p:nvPr>
        </p:nvSpPr>
        <p:spPr>
          <a:xfrm>
            <a:off x="285720" y="1428736"/>
            <a:ext cx="4000528" cy="4926189"/>
          </a:xfrm>
        </p:spPr>
        <p:txBody>
          <a:bodyPr>
            <a:normAutofit fontScale="70000" lnSpcReduction="20000"/>
          </a:bodyPr>
          <a:lstStyle/>
          <a:p>
            <a:r>
              <a:rPr lang="ru-RU" dirty="0" smtClean="0"/>
              <a:t>Для игр  отведена специальная площадка прямоугольной  формы, ограниченная разметкой. Площадка окружена свободным  пространством (так называемая свободная зона), имеющим с боку не менее 3 метров, спереди - сзади не менее 5 м. </a:t>
            </a:r>
          </a:p>
          <a:p>
            <a:r>
              <a:rPr lang="ru-RU" dirty="0" smtClean="0"/>
              <a:t>Размер площадки в длину 18 м  и  в ширину 9 м.Площадка разделена на две части размером 9*9 метров с помощью сетки метровой ширины. Каждая часть разделена на две зоны : зону нападения и  зону защиты.</a:t>
            </a:r>
          </a:p>
          <a:p>
            <a:r>
              <a:rPr lang="ru-RU" dirty="0" smtClean="0"/>
              <a:t>Покрытие площадки может быть  деревянным,  пластиковым, из специальной смеси (теннисист) или  земляным .</a:t>
            </a:r>
          </a:p>
          <a:p>
            <a:endParaRPr lang="ru-RU" dirty="0" smtClean="0"/>
          </a:p>
          <a:p>
            <a:endParaRPr lang="ru-RU" dirty="0"/>
          </a:p>
        </p:txBody>
      </p:sp>
      <p:pic>
        <p:nvPicPr>
          <p:cNvPr id="5" name="Picture 2" descr="http://megabook.ru/stream/mediapreview?Key=%D0%92%D0%BE%D0%BB%D0%B5%D0%B9%D0%B1%D0%BE%D0%BB%20(%D0%BF%D0%BB%D0%BE%D1%89%D0%B0%D0%B4%D0%BA%D0%B0)&amp;Width=654&amp;Height=654"/>
          <p:cNvPicPr>
            <a:picLocks noGrp="1" noChangeAspect="1" noChangeArrowheads="1"/>
          </p:cNvPicPr>
          <p:nvPr>
            <p:ph sz="half" idx="2"/>
          </p:nvPr>
        </p:nvPicPr>
        <p:blipFill>
          <a:blip r:embed="rId2"/>
          <a:srcRect/>
          <a:stretch>
            <a:fillRect/>
          </a:stretch>
        </p:blipFill>
        <p:spPr bwMode="auto">
          <a:xfrm>
            <a:off x="4714844" y="1428736"/>
            <a:ext cx="4429156" cy="457203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Спортивный инвентарь </a:t>
            </a:r>
            <a:endParaRPr lang="ru-RU" dirty="0"/>
          </a:p>
        </p:txBody>
      </p:sp>
      <p:sp>
        <p:nvSpPr>
          <p:cNvPr id="3" name="Содержимое 2"/>
          <p:cNvSpPr>
            <a:spLocks noGrp="1"/>
          </p:cNvSpPr>
          <p:nvPr>
            <p:ph sz="half" idx="1"/>
          </p:nvPr>
        </p:nvSpPr>
        <p:spPr>
          <a:xfrm>
            <a:off x="357158" y="1920085"/>
            <a:ext cx="4138642" cy="4434840"/>
          </a:xfrm>
        </p:spPr>
        <p:txBody>
          <a:bodyPr>
            <a:normAutofit fontScale="85000" lnSpcReduction="20000"/>
          </a:bodyPr>
          <a:lstStyle/>
          <a:p>
            <a:r>
              <a:rPr lang="ru-RU" b="1" dirty="0" smtClean="0"/>
              <a:t>Волейбольный мяч</a:t>
            </a:r>
            <a:r>
              <a:rPr lang="ru-RU" dirty="0" smtClean="0"/>
              <a:t> состоит из шести панелей кожи (естественной или искусственной), натянутой вокруг каркаса. Каждая панель состоит из трёх секций или рядов. </a:t>
            </a:r>
          </a:p>
          <a:p>
            <a:r>
              <a:rPr lang="ru-RU" dirty="0" smtClean="0"/>
              <a:t>Мяч может быть разноцветным или полностью белым. </a:t>
            </a:r>
          </a:p>
          <a:p>
            <a:r>
              <a:rPr lang="ru-RU" dirty="0" smtClean="0"/>
              <a:t>Длина окружности мяча 65—67 см; вес — 260—280 г. Внутреннее давление 0,300 — 0,325 кг/см</a:t>
            </a:r>
            <a:r>
              <a:rPr lang="ru-RU" baseline="30000" dirty="0" smtClean="0"/>
              <a:t>2</a:t>
            </a:r>
            <a:r>
              <a:rPr lang="ru-RU" dirty="0" smtClean="0"/>
              <a:t> (294,3—318,82 гПа). </a:t>
            </a:r>
            <a:endParaRPr lang="ru-RU" dirty="0"/>
          </a:p>
        </p:txBody>
      </p:sp>
      <p:sp>
        <p:nvSpPr>
          <p:cNvPr id="6" name="Содержимое 5"/>
          <p:cNvSpPr>
            <a:spLocks noGrp="1"/>
          </p:cNvSpPr>
          <p:nvPr>
            <p:ph sz="half" idx="2"/>
          </p:nvPr>
        </p:nvSpPr>
        <p:spPr>
          <a:xfrm>
            <a:off x="4648200" y="2928933"/>
            <a:ext cx="3281386" cy="3425991"/>
          </a:xfrm>
        </p:spPr>
        <p:txBody>
          <a:bodyPr>
            <a:normAutofit fontScale="85000" lnSpcReduction="20000"/>
          </a:bodyPr>
          <a:lstStyle/>
          <a:p>
            <a:pPr>
              <a:buNone/>
            </a:pPr>
            <a:endParaRPr lang="ru-RU" dirty="0"/>
          </a:p>
        </p:txBody>
      </p:sp>
      <p:pic>
        <p:nvPicPr>
          <p:cNvPr id="2050" name="Picture 2" descr="F:\Презентации\Волейбол\картинки\unnamed.png"/>
          <p:cNvPicPr>
            <a:picLocks noChangeAspect="1" noChangeArrowheads="1"/>
          </p:cNvPicPr>
          <p:nvPr/>
        </p:nvPicPr>
        <p:blipFill>
          <a:blip r:embed="rId2"/>
          <a:srcRect/>
          <a:stretch>
            <a:fillRect/>
          </a:stretch>
        </p:blipFill>
        <p:spPr bwMode="auto">
          <a:xfrm>
            <a:off x="4429124" y="2000240"/>
            <a:ext cx="4429132" cy="442913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357322"/>
          </a:xfrm>
        </p:spPr>
        <p:txBody>
          <a:bodyPr>
            <a:normAutofit fontScale="90000"/>
          </a:bodyPr>
          <a:lstStyle/>
          <a:p>
            <a:pPr algn="ctr"/>
            <a:r>
              <a:rPr lang="ru-RU" dirty="0" smtClean="0"/>
              <a:t>Основные правила игры  «Пионербол»</a:t>
            </a:r>
            <a:endParaRPr lang="ru-RU" dirty="0"/>
          </a:p>
        </p:txBody>
      </p:sp>
      <p:sp>
        <p:nvSpPr>
          <p:cNvPr id="3" name="Содержимое 2"/>
          <p:cNvSpPr>
            <a:spLocks noGrp="1"/>
          </p:cNvSpPr>
          <p:nvPr>
            <p:ph idx="1"/>
          </p:nvPr>
        </p:nvSpPr>
        <p:spPr>
          <a:xfrm>
            <a:off x="285720" y="1714488"/>
            <a:ext cx="8501122" cy="4610112"/>
          </a:xfrm>
        </p:spPr>
        <p:txBody>
          <a:bodyPr>
            <a:normAutofit fontScale="25000" lnSpcReduction="20000"/>
          </a:bodyPr>
          <a:lstStyle/>
          <a:p>
            <a:pPr algn="just"/>
            <a:r>
              <a:rPr lang="ru-RU" sz="6400" dirty="0" smtClean="0"/>
              <a:t>Игра ведется на волейбольной площадке (18*9 м), волейбольным мячом.</a:t>
            </a:r>
          </a:p>
          <a:p>
            <a:pPr algn="just"/>
            <a:r>
              <a:rPr lang="ru-RU" sz="6400" dirty="0" smtClean="0"/>
              <a:t>Участники игры делятся на две команды, численность каждой должна составлять от 3 до 8 человек. Оптимальное число участников – 14 человек.</a:t>
            </a:r>
          </a:p>
          <a:p>
            <a:pPr algn="just"/>
            <a:r>
              <a:rPr lang="ru-RU" sz="6400" dirty="0" smtClean="0"/>
              <a:t>Расстановка игроков в пионерболе может быть заранее прорисована капитаном команды на бумаге. При этом существуют определенные зоны в пионерболе, схожие с волейбольными: передняя и задняя линии, где каждый участник команды ответственен за свою зону.</a:t>
            </a:r>
          </a:p>
          <a:p>
            <a:pPr algn="just"/>
            <a:r>
              <a:rPr lang="ru-RU" sz="6400" dirty="0" smtClean="0"/>
              <a:t>С помощью жеребьевки команды определяются с выбором стороны для игры и правом подачи мяча.</a:t>
            </a:r>
          </a:p>
          <a:p>
            <a:pPr algn="just"/>
            <a:r>
              <a:rPr lang="ru-RU" sz="6400" dirty="0" smtClean="0"/>
              <a:t>Во время подачи мяч не должен касаться сетки, однако во время игры касания разрешены.</a:t>
            </a:r>
          </a:p>
          <a:p>
            <a:pPr algn="just"/>
            <a:r>
              <a:rPr lang="ru-RU" sz="6400" dirty="0" smtClean="0"/>
              <a:t>В игре  мяч нужно обязательно ловить, а не отбивать, при этом не прижимая к груди, держа его в руках нельзя делать более трех шагов. </a:t>
            </a:r>
          </a:p>
          <a:p>
            <a:pPr algn="just"/>
            <a:r>
              <a:rPr lang="ru-RU" sz="6400" dirty="0" smtClean="0"/>
              <a:t> Во время владения  мячом разрешается только одна передача. Главная задача – перекинуть мячик так, чтобы он коснулся площадки противника, соответственно, его не должны поймать руками. За каждое касание пола начисляется победное очко. </a:t>
            </a:r>
          </a:p>
          <a:p>
            <a:pPr algn="just"/>
            <a:r>
              <a:rPr lang="ru-RU" sz="6400" dirty="0" smtClean="0"/>
              <a:t>После выигрыша происходит переход игроков по часовой стрелке. Игра заканчивается в тот момент, когда какая-либо из команд наберет 10-15 очков и не имеет перевес в два очка.</a:t>
            </a:r>
          </a:p>
          <a:p>
            <a:pPr algn="just"/>
            <a:r>
              <a:rPr lang="ru-RU" sz="6400" dirty="0" smtClean="0"/>
              <a:t>Если выиграно две партии подряд, то команде засчитывают победу.</a:t>
            </a:r>
          </a:p>
          <a:p>
            <a:pPr algn="just"/>
            <a:r>
              <a:rPr lang="ru-RU" sz="6400" dirty="0" smtClean="0"/>
              <a:t>Третья партия является решающей и если команда набрала 8 очков, то также стороны меняются. Однако подачу осуществляет тот же игрок, что и раньше.</a:t>
            </a:r>
            <a:br>
              <a:rPr lang="ru-RU" sz="6400" dirty="0" smtClean="0"/>
            </a:br>
            <a:r>
              <a:rPr lang="ru-RU" sz="6400" dirty="0" smtClean="0"/>
              <a:t/>
            </a:r>
            <a:br>
              <a:rPr lang="ru-RU" sz="6400" dirty="0" smtClean="0"/>
            </a:br>
            <a:r>
              <a:rPr lang="ru-RU" dirty="0" smtClean="0"/>
              <a:t/>
            </a:r>
            <a:br>
              <a:rPr lang="ru-RU" dirty="0" smtClean="0"/>
            </a:br>
            <a:endParaRPr lang="ru-RU" dirty="0" smtClean="0"/>
          </a:p>
          <a:p>
            <a:endParaRPr lang="ru-RU" dirty="0" smtClean="0"/>
          </a:p>
          <a:p>
            <a:endParaRPr lang="ru-RU" dirty="0" smtClean="0"/>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977</TotalTime>
  <Words>1153</Words>
  <PresentationFormat>Экран (4:3)</PresentationFormat>
  <Paragraphs>101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  «Пионербол и волейбол такие разные и одинаковые»</vt:lpstr>
      <vt:lpstr>Цель  проекта: </vt:lpstr>
      <vt:lpstr>               Актуальность </vt:lpstr>
      <vt:lpstr>                    Значимость проекта:</vt:lpstr>
      <vt:lpstr>Пионербол</vt:lpstr>
      <vt:lpstr>Волейбол</vt:lpstr>
      <vt:lpstr>             Площадка для игр</vt:lpstr>
      <vt:lpstr>     Спортивный инвентарь </vt:lpstr>
      <vt:lpstr>Основные правила игры  «Пионербол»</vt:lpstr>
      <vt:lpstr>Основные правила игры  «Волейбол»</vt:lpstr>
      <vt:lpstr>        Различия в технике игры                          Подача </vt:lpstr>
      <vt:lpstr>        Различия в технике игры                          Подача </vt:lpstr>
      <vt:lpstr>Слайд 13</vt:lpstr>
      <vt:lpstr>         Судейство   </vt:lpstr>
      <vt:lpstr>   </vt:lpstr>
      <vt:lpstr>                         Вывод</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Пионербол и волейбол такие разные и одинаковые.</dc:title>
  <cp:lastModifiedBy> </cp:lastModifiedBy>
  <cp:revision>19</cp:revision>
  <dcterms:modified xsi:type="dcterms:W3CDTF">2017-05-31T07:59:21Z</dcterms:modified>
</cp:coreProperties>
</file>