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3" r:id="rId3"/>
    <p:sldId id="264" r:id="rId4"/>
    <p:sldId id="265" r:id="rId5"/>
    <p:sldId id="267" r:id="rId6"/>
    <p:sldId id="269" r:id="rId7"/>
    <p:sldId id="268" r:id="rId8"/>
    <p:sldId id="270" r:id="rId9"/>
    <p:sldId id="266" r:id="rId10"/>
    <p:sldId id="271" r:id="rId11"/>
    <p:sldId id="258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107" d="100"/>
          <a:sy n="107" d="100"/>
        </p:scale>
        <p:origin x="-9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uploads/lynx/lynx_PNG1.png" TargetMode="External"/><Relationship Id="rId2" Type="http://schemas.openxmlformats.org/officeDocument/2006/relationships/hyperlink" Target="http://fortuna-777.ru/wa-data/public/shop/products/00/03/300/images/217/217.97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00.deviantart.net/pQ-hZtnq0iqfeHkzPFfxZ3mk1IA=/fit-in/700x350/filters:fixed_height(100,100):origin()/pre00/b0a3/th/pre/i/2012/340/3/8/png_zebra_by_moonglowlilly-d5n7vno.png" TargetMode="External"/><Relationship Id="rId4" Type="http://schemas.openxmlformats.org/officeDocument/2006/relationships/hyperlink" Target="http://img-fotki.yandex.ru/get/9112/196138903.63/0_b9322_b974a298_L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691680" y="1628800"/>
            <a:ext cx="6480720" cy="3777516"/>
            <a:chOff x="1115616" y="2955212"/>
            <a:chExt cx="7165477" cy="471416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911779" y="7208471"/>
              <a:ext cx="5573148" cy="460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6633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15616" y="2955212"/>
              <a:ext cx="7165477" cy="2419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6633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Занимательный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6633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р</a:t>
              </a: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6633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усский язык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536764" y="509771"/>
            <a:ext cx="2339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9966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1 класс</a:t>
            </a:r>
          </a:p>
        </p:txBody>
      </p:sp>
    </p:spTree>
    <p:extLst>
      <p:ext uri="{BB962C8B-B14F-4D97-AF65-F5344CB8AC3E}">
        <p14:creationId xmlns:p14="http://schemas.microsoft.com/office/powerpoint/2010/main" val="34121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48680"/>
            <a:ext cx="74015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Задание 3</a:t>
            </a:r>
            <a:r>
              <a:rPr lang="ru-RU" sz="2800" b="1" dirty="0" smtClean="0"/>
              <a:t>. Перед тобой стихотворение «перевёртыш», в котором все строчки второго столбика перепутались. Восстанови стихотворение, соединив линиями начало и конец предложения.</a:t>
            </a:r>
          </a:p>
          <a:p>
            <a:endParaRPr lang="ru-RU" sz="2800" b="1" dirty="0"/>
          </a:p>
          <a:p>
            <a:endParaRPr lang="ru-RU" sz="2800" b="1" dirty="0" smtClean="0"/>
          </a:p>
          <a:p>
            <a:r>
              <a:rPr lang="ru-RU" sz="2800" b="1" dirty="0" smtClean="0"/>
              <a:t>Каждое предложение получившегося стихотворения прочти:</a:t>
            </a:r>
          </a:p>
          <a:p>
            <a:r>
              <a:rPr lang="ru-RU" sz="2800" b="1" dirty="0"/>
              <a:t>а</a:t>
            </a:r>
            <a:r>
              <a:rPr lang="ru-RU" sz="2800" b="1" dirty="0" smtClean="0"/>
              <a:t>) с обычной интонацией;</a:t>
            </a:r>
          </a:p>
          <a:p>
            <a:r>
              <a:rPr lang="ru-RU" sz="2800" b="1" dirty="0"/>
              <a:t>б</a:t>
            </a:r>
            <a:r>
              <a:rPr lang="ru-RU" sz="2800" b="1" dirty="0" smtClean="0"/>
              <a:t>) с восклицательной интонацией.</a:t>
            </a:r>
            <a:endParaRPr lang="ru-RU" sz="2800" b="1" dirty="0"/>
          </a:p>
        </p:txBody>
      </p:sp>
      <p:sp>
        <p:nvSpPr>
          <p:cNvPr id="3" name="AutoShape 2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C:\Users\Света\Desktop\Внеурочка ДЛЯ ПРЕЗ\СР1\1\img25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8FD"/>
              </a:clrFrom>
              <a:clrTo>
                <a:srgbClr val="F5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t="7727" r="69161" b="89331"/>
          <a:stretch/>
        </p:blipFill>
        <p:spPr bwMode="auto">
          <a:xfrm>
            <a:off x="423280" y="548680"/>
            <a:ext cx="985708" cy="7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/>
        </p:nvSpPr>
        <p:spPr>
          <a:xfrm>
            <a:off x="7219884" y="5769320"/>
            <a:ext cx="1384564" cy="540000"/>
          </a:xfrm>
          <a:prstGeom prst="actionButtonBlank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К заданию</a:t>
            </a:r>
            <a:r>
              <a:rPr lang="ru-RU" dirty="0" smtClean="0">
                <a:solidFill>
                  <a:srgbClr val="663300"/>
                </a:solidFill>
              </a:rPr>
              <a:t> </a:t>
            </a:r>
            <a:endParaRPr lang="ru-RU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а\Desktop\Внеурочка ДЛЯ ПРЕЗ\СР1\1\img25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8FD"/>
              </a:clrFrom>
              <a:clrTo>
                <a:srgbClr val="F5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t="7727" r="69161" b="89331"/>
          <a:stretch/>
        </p:blipFill>
        <p:spPr bwMode="auto">
          <a:xfrm>
            <a:off x="423280" y="548680"/>
            <a:ext cx="985708" cy="7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Света\Desktop\Внеурочка ДЛЯ ПРЕЗ\СР1\19\рабочая тетрадь\img422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D2D5DE"/>
              </a:clrFrom>
              <a:clrTo>
                <a:srgbClr val="D2D5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23936" r="12745" b="26801"/>
          <a:stretch/>
        </p:blipFill>
        <p:spPr bwMode="auto">
          <a:xfrm>
            <a:off x="2195736" y="665718"/>
            <a:ext cx="5688632" cy="563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765570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39952" y="901063"/>
            <a:ext cx="504056" cy="799745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195736" y="1141790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139952" y="1268760"/>
            <a:ext cx="504056" cy="799745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195736" y="1556792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4139952" y="901063"/>
            <a:ext cx="432048" cy="792088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195736" y="1933878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39952" y="1300935"/>
            <a:ext cx="432048" cy="752256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195736" y="2365926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139952" y="2413231"/>
            <a:ext cx="504056" cy="511713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195736" y="2725966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4139952" y="2476808"/>
            <a:ext cx="432048" cy="376128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195736" y="3140968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139952" y="3277327"/>
            <a:ext cx="504056" cy="367697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2195736" y="3518054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4139952" y="3268896"/>
            <a:ext cx="432048" cy="376128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195736" y="3933056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139952" y="4005064"/>
            <a:ext cx="432048" cy="1224136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195736" y="4310142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139952" y="4365104"/>
            <a:ext cx="504056" cy="511713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2195736" y="4742190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4139952" y="4493032"/>
            <a:ext cx="432048" cy="376128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195736" y="5102230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4139952" y="4005064"/>
            <a:ext cx="432048" cy="1224137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195736" y="5534278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4139952" y="5581583"/>
            <a:ext cx="504056" cy="511713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2195736" y="5966326"/>
            <a:ext cx="1512168" cy="270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4139952" y="5645160"/>
            <a:ext cx="432048" cy="376128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Управляющая кнопка: далее 37">
            <a:hlinkClick r:id="" action="ppaction://hlinkshowjump?jump=nextslide" highlightClick="1"/>
          </p:cNvPr>
          <p:cNvSpPr/>
          <p:nvPr/>
        </p:nvSpPr>
        <p:spPr>
          <a:xfrm>
            <a:off x="8424000" y="6309320"/>
            <a:ext cx="720000" cy="540000"/>
          </a:xfrm>
          <a:prstGeom prst="actionButtonForwardNext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5" grpId="0" animBg="1"/>
      <p:bldP spid="21" grpId="0" animBg="1"/>
      <p:bldP spid="24" grpId="0" animBg="1"/>
      <p:bldP spid="30" grpId="0" animBg="1"/>
      <p:bldP spid="20" grpId="0" animBg="1"/>
      <p:bldP spid="26" grpId="0" animBg="1"/>
      <p:bldP spid="28" grpId="0" animBg="1"/>
      <p:bldP spid="32" grpId="0" animBg="1"/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а\Desktop\Внеурочка ДЛЯ ПРЕЗ\СР1\1\img24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BDEE5"/>
              </a:clrFrom>
              <a:clrTo>
                <a:srgbClr val="DBDE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2" t="3713" r="34534" b="86488"/>
          <a:stretch/>
        </p:blipFill>
        <p:spPr bwMode="auto">
          <a:xfrm>
            <a:off x="1547664" y="1772816"/>
            <a:ext cx="65971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вета\Desktop\Внеурочка ДЛЯ ПРЕЗ\СР1\1\img25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8FD"/>
              </a:clrFrom>
              <a:clrTo>
                <a:srgbClr val="F5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31276" r="81972" b="64776"/>
          <a:stretch/>
        </p:blipFill>
        <p:spPr bwMode="auto">
          <a:xfrm>
            <a:off x="611560" y="692696"/>
            <a:ext cx="7262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728" y="548680"/>
            <a:ext cx="732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Продолжи узор. Раскрась его.</a:t>
            </a:r>
          </a:p>
        </p:txBody>
      </p:sp>
      <p:pic>
        <p:nvPicPr>
          <p:cNvPr id="4098" name="Picture 2" descr="C:\Users\Света\Desktop\Внеурочка ДЛЯ ПРЕЗ\СР1\19\рабочая тетрадь\img423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D1D4D9"/>
              </a:clrFrom>
              <a:clrTo>
                <a:srgbClr val="D1D4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17201" r="11263" b="70913"/>
          <a:stretch/>
        </p:blipFill>
        <p:spPr bwMode="auto">
          <a:xfrm>
            <a:off x="1403728" y="2780928"/>
            <a:ext cx="718816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728" y="548680"/>
            <a:ext cx="7329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Перерисуй по клеточкам рукавичку. Раскрась.</a:t>
            </a:r>
          </a:p>
        </p:txBody>
      </p:sp>
      <p:pic>
        <p:nvPicPr>
          <p:cNvPr id="5122" name="Picture 2" descr="C:\Users\Света\Desktop\Внеурочка ДЛЯ ПРЕЗ\СР1\19\рабочая тетрадь\img42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1D4D9"/>
              </a:clrFrom>
              <a:clrTo>
                <a:srgbClr val="D1D4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35343" r="28192" b="38799"/>
          <a:stretch/>
        </p:blipFill>
        <p:spPr bwMode="auto">
          <a:xfrm>
            <a:off x="1547664" y="1628800"/>
            <a:ext cx="687211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вета\Desktop\Внеурочка ДЛЯ ПРЕЗ\СР1\1\img252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8FD"/>
              </a:clrFrom>
              <a:clrTo>
                <a:srgbClr val="F5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9" t="26913" r="39128" b="68164"/>
          <a:stretch/>
        </p:blipFill>
        <p:spPr bwMode="auto">
          <a:xfrm>
            <a:off x="539552" y="476672"/>
            <a:ext cx="844942" cy="10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48680"/>
            <a:ext cx="740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Задание 4</a:t>
            </a:r>
            <a:r>
              <a:rPr lang="ru-RU" sz="2800" b="1" dirty="0" smtClean="0"/>
              <a:t>. Прочти стихотворение, используя там, где надо, восклицательную интонацию.</a:t>
            </a:r>
            <a:endParaRPr lang="ru-RU" sz="2800" b="1" dirty="0"/>
          </a:p>
        </p:txBody>
      </p:sp>
      <p:sp>
        <p:nvSpPr>
          <p:cNvPr id="3" name="AutoShape 2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5656" y="2348880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663300"/>
                </a:solidFill>
              </a:rPr>
              <a:t>Пошёл Серёжа в первый класс.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С Серёжей не шути!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Считать умеет он у нас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Почти до десяти!</a:t>
            </a:r>
          </a:p>
        </p:txBody>
      </p:sp>
      <p:pic>
        <p:nvPicPr>
          <p:cNvPr id="10" name="Picture 2" descr="C:\Users\Света\Desktop\Внеурочка ДЛЯ ПРЕЗ\СР1\2\img24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1D4DB"/>
              </a:clrFrom>
              <a:clrTo>
                <a:srgbClr val="D1D4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84216" r="82212" b="10116"/>
          <a:stretch/>
        </p:blipFill>
        <p:spPr bwMode="auto">
          <a:xfrm>
            <a:off x="611560" y="555408"/>
            <a:ext cx="683056" cy="7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8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48680"/>
            <a:ext cx="740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Задание 4</a:t>
            </a:r>
            <a:r>
              <a:rPr lang="ru-RU" sz="2800" b="1" dirty="0" smtClean="0"/>
              <a:t>. Прочти стихотворение, используя там, где надо, восклицательную интонацию.</a:t>
            </a:r>
            <a:endParaRPr lang="ru-RU" sz="2800" b="1" dirty="0"/>
          </a:p>
        </p:txBody>
      </p:sp>
      <p:sp>
        <p:nvSpPr>
          <p:cNvPr id="3" name="AutoShape 2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5656" y="2348880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663300"/>
                </a:solidFill>
              </a:rPr>
              <a:t>Не грех такому мудрецу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Задрать курносый нос!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Вот как-то за столом отцу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И задал он вопрос:</a:t>
            </a:r>
          </a:p>
        </p:txBody>
      </p:sp>
      <p:pic>
        <p:nvPicPr>
          <p:cNvPr id="10" name="Picture 2" descr="C:\Users\Света\Desktop\Внеурочка ДЛЯ ПРЕЗ\СР1\2\img24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1D4DB"/>
              </a:clrFrom>
              <a:clrTo>
                <a:srgbClr val="D1D4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84216" r="82212" b="10116"/>
          <a:stretch/>
        </p:blipFill>
        <p:spPr bwMode="auto">
          <a:xfrm>
            <a:off x="611560" y="555408"/>
            <a:ext cx="683056" cy="7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3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48680"/>
            <a:ext cx="740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Задание 4</a:t>
            </a:r>
            <a:r>
              <a:rPr lang="ru-RU" sz="2800" b="1" dirty="0" smtClean="0"/>
              <a:t>. Прочти стихотворение, используя там, где надо, восклицательную интонацию.</a:t>
            </a:r>
            <a:endParaRPr lang="ru-RU" sz="2800" b="1" dirty="0"/>
          </a:p>
        </p:txBody>
      </p:sp>
      <p:sp>
        <p:nvSpPr>
          <p:cNvPr id="3" name="AutoShape 2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5656" y="2348880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663300"/>
                </a:solidFill>
              </a:rPr>
              <a:t>- Два пирожка тут, папа, да?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А хочешь на пари!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Я доказать могу всегда,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Что их не два, а три!</a:t>
            </a:r>
          </a:p>
        </p:txBody>
      </p:sp>
      <p:pic>
        <p:nvPicPr>
          <p:cNvPr id="10" name="Picture 2" descr="C:\Users\Света\Desktop\Внеурочка ДЛЯ ПРЕЗ\СР1\2\img24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1D4DB"/>
              </a:clrFrom>
              <a:clrTo>
                <a:srgbClr val="D1D4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84216" r="82212" b="10116"/>
          <a:stretch/>
        </p:blipFill>
        <p:spPr bwMode="auto">
          <a:xfrm>
            <a:off x="611560" y="555408"/>
            <a:ext cx="683056" cy="7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48680"/>
            <a:ext cx="740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Задание 4</a:t>
            </a:r>
            <a:r>
              <a:rPr lang="ru-RU" sz="2800" b="1" dirty="0" smtClean="0"/>
              <a:t>. Прочти стихотворение, используя там, где надо, восклицательную интонацию.</a:t>
            </a:r>
            <a:endParaRPr lang="ru-RU" sz="2800" b="1" dirty="0"/>
          </a:p>
        </p:txBody>
      </p:sp>
      <p:sp>
        <p:nvSpPr>
          <p:cNvPr id="3" name="AutoShape 2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5656" y="2348880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663300"/>
                </a:solidFill>
              </a:rPr>
              <a:t>Считаем вместе: вот один,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А вот и два, смотри!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Один да два, - закончил сын, -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Как раз и будет три!</a:t>
            </a:r>
          </a:p>
        </p:txBody>
      </p:sp>
      <p:pic>
        <p:nvPicPr>
          <p:cNvPr id="10" name="Picture 2" descr="C:\Users\Света\Desktop\Внеурочка ДЛЯ ПРЕЗ\СР1\2\img24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1D4DB"/>
              </a:clrFrom>
              <a:clrTo>
                <a:srgbClr val="D1D4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84216" r="82212" b="10116"/>
          <a:stretch/>
        </p:blipFill>
        <p:spPr bwMode="auto">
          <a:xfrm>
            <a:off x="611560" y="555408"/>
            <a:ext cx="683056" cy="7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62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48680"/>
            <a:ext cx="740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Задание 4</a:t>
            </a:r>
            <a:r>
              <a:rPr lang="ru-RU" sz="2800" b="1" dirty="0" smtClean="0"/>
              <a:t>. Прочти стихотворение, используя там, где надо, восклицательную интонацию.</a:t>
            </a:r>
            <a:endParaRPr lang="ru-RU" sz="2800" b="1" dirty="0"/>
          </a:p>
        </p:txBody>
      </p:sp>
      <p:sp>
        <p:nvSpPr>
          <p:cNvPr id="3" name="AutoShape 2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jpeg;base64,/9j/4AAQSkZJRgABAQAAAQABAAD/2wCEAAkGBxATEhUUEhMWFhUUGBoaGRYYGBkbGRoYGhgYFh0XFRcZHCggHxslHhgVITEhJikrLi4uGyAzODUsNygtLisBCgoKDg0OGxAQGzcmHSU3Li0rLTI1LS0yMDcvLS0tNS0tLzc3NS0tNTUtLSsrLS0rLS0tLSstLS0tNS0tLS8tNf/AABEIAJMAlgMBIgACEQEDEQH/xAAcAAEAAwEBAQEBAAAAAAAAAAAABQYHBAMIAgH/xABEEAABAwIDBAYGBgkCBwAAAAABAAIDBBESITEFBiJBBxNRYXGBMmJykaHBFCNCUoKxQ1NzkqKywtHwJDQzVGODk+Lx/8QAGQEBAAMBAQAAAAAAAAAAAAAAAAMEBQIB/8QAJxEAAgIBBAAGAgMAAAAAAAAAAAECAxEEEiExEzJBUWFxBSIUI4H/2gAMAwEAAhEDEQA/ANxREQBERAEREAREQBERAEREAREQBfiWVrQXOIa0C5JNgB2klVza2+dPG4xw/XyC98JtGy2pkk0HgLnuWX7x71yVBIe7rb3DWNuIY76G2r3Zam/dZRTujHjtk1dMpc+hoe1d/YgD9HAe0azPOGIduH7T9Dpke1Zxt3fJ0zuMunINw13BCDyPVt9K3rE589F37E3Br6zC+oJhjFsOMcVvUj5cszbzWi7B3EoKWxEfWPH25LOPkPRHkFFtss74RLuqr65Z59GtZUS0LTUYsTXOa1ztXMFrG511Iv3IrUispYWCq3l5CIi9PAiIgCIiAIiIAiIgCKvbW3vpYiWMPXSD7EeYB9d2g+J7lnu8O+r5bh0uJt7CCAua2/ITSmzneyAB3KKd0Y/ZLCmUvov+2t8aeElkd55RkWMIwtOv1kh4W9vM9yzXebfKSYlsst2/qICWs8JZNXeFrdoC9tj7n7RrAMYFPByBGHIm9xGMyeedhp2LQt3Nx6KksWsxyD9I+xP4Ro3yF1HiyzvhEv8AVX8szrZO6m0a5oBaKeA21uAR3Myc7zsOxaNu1uTR0di1vWSD9I+xIytwDRvln3qyopYVRh0RTulPsIiKQiCIiAISqzvhvIylLGvlbCHgnrHAm9iBhbla+d8//lcdt9s1vo0ElUbX62d2GKx5jFckey0DvVe3UKDxgmhTKSyX6badOz0po2+L2j5r+0u0oJCWxyxvcMyGuaSB2kA3VE2dQTVIcamd7A12E09OOpZa32ni8hv7QClPoMNMGSQRNj6p+J2EZuYRhfjcc3ZHFmTm0KKOsTfKO3p8fZcV+ZZGtBLiABqSbAeJKru1JphtCnsT1PVPyB4XOMkTOIaGwcCPNZv0zOqfpP1cr3w4ASxhuI3DI4g3QnI556qzKzGTiqnfJJvGS9bb6SKGAlsZM7xyZ6Pm85e66pdd0mVr3jAGQtBGQGI2vo5zvkAqXTSB/HYBoaHWGmgA95XmW3HiqsrpM36fx1EVnGfs3Pa2/NPHcQAzvA+ybRt9qTS/c25VA21vXUTuwSSOkc7IU9PcMHqucLmR3bqB2FS+wNw6ipZHJWTYIy1pbFFbNuEWudBl4+SvVFsGClheKSJrX4DhOri6xtdzsznbVS7bJ98Iw8119LLM42VuNtGqA64tpYf1bb4iO8A3J9o+Sv8Au9uZRUliyPFIP0j+J3lyHku/d+mkjhwyPe843nFJ6WEvcWg+AsF2Gqjx4Mbcf3cQxfu6qSuuMVlIjstlJ4bPZERSkQREQBERAEREBA77bvtraV8VhjHFGex408jofFZP0bVhbJLTyXDmAloPZfiafZcD71uyyLpN2M+jqo9owN4S4da0fe5/vD+Id6ramrfHgs6ezDwy7UjW2BA1yPiF0WByOYOR8FG7Iq2PaHMN2SNDmHtBF/8APBSSy49FqXZ77CDXxBjwHOp34QT6tix3m0t+KyzerYO0Iql/VQvcy0ji4DE1zbl+M6APAyscz7lpGzperqbfZmGH8bbub72l4/CFYiFp1pXVpsqOTqm8HzBQSt6gNGuNxd3AeiP4iu59M76uNoLnv0aASSdTYBXSh3Ch+nVkchf1bOrkja0htw9zrAmx4RbO1tFcdh7Iji62VjQwSEMDuyNpuSXH7x/JcKht8mu/ylVcEoptk3u2D9Ep76iJl/HCF11tWyKN8kjsLGNLnO7ABcnJeeyWYYYx2Mb+SqfS9XdXs9zAbGZ7WeLQcbvg23mrbeFkw8bpfZ4O31iqSRBMA37jHDrCPXd9nwbn38l4uhjw8bWhuZJOVieeM539a91kD6BkstnAWY0XPru5X7gv03YzXPbE0Okc8hoaSTmTYAC/gsyadkuZGjGKguEfQG5e0jNFIDJ1ohlMbZb3xgNa7MjIkYsJPMtVhUZu3sdlJTRwMA4G5kc3HMn3qTWnBNRSZmyacngIiLo5CIiAIiIDk2rWCGJ8h0YLkm9g24u425AXPkvBzIquB8cgDmvGFwGhBFw5p7wWuBUi4A5HQqmTF2zahhteimcGX/5dxJsD/wBPETb7tyNLLiWU8+h3HDXyVPdkyUVTJs6Y+gS+ncftMJuWj+a3tBX+N+IXH+FRfSbu86eAVEGVRS8bCNS0Zlvf2+/tXNutt1lRA2UaOyc3m2QahZmpr8OefRl2ufiR+Ud+2GuMZcz028TfaYcYHvbbzVppKhsjGPb6L2hw8CLj81WqmW1+x9nN8RbEPdn711bm1P1b4DrTvsP2buJnuF2/hUujn+zj/pHqI/qpEhVUBMwlba5jMZve1sTXA2GtuLmNV7wULRYu4iNCdB7LRkPHXvXUi0MFTIWO9L21MdbFADw08Ze4eu/MD3Nb71sJK+cdoVhqayom5SyuI9hhs34Bqh1EsQJ9NHM8nlTMwMLnauJcfE6D3BXHok2P1tS+qk9CDhaToZXDl7LT/EFSaiRz3BrBiJIaxv3nuNh8vitvo9zwygipGyFmEh0rgAS8nN9idCScjyyUFEG3uLGomktpO1leWSRRtjc8yk3I0Y1trucfMZc1G7zbeipi0Sy9U1wuLAl8hvbBEACSe2wvmFOsbYADkLf4V/HxNJBLQS03BIBse0dhVuUW1hMoppM5di1D5II3yNcx7mglrhZw7nDtXaiLtHLCIiAIiIAvCriie0xyBrmvFix1iHDssdV7rkrNnRSOa57eJl8LhkQDYkX7DYe5eM9R1NaALAZaW7ljtXTnZe1DHpS1p4exricvc7h8HNWwS2sbmwtre1u+6zjfWgZPQuh6wzSw8ULxcudhGYLiLXI7Ccx4AQ6hRlHDJqG1LKJKfFhIGoOID1hy88x5r+7CqWsrI3A8NTEW/iZxtv32xhQu5+2hVUrJCeNowv8Aabz8xmuFtY583+lvIY5BI1uVmG4cesdo0E3yvexNgsuluFib9C/ZFSg0a+ir53gk/VM/8n/og3ifzh9zj82LV/kV+5neDP2PXfXaHUUNRINRGQ32ncDfiQvn6LgZhGpy8hr71pXSjvAXwQw4MPWyYjxXOCIYjlYfaLFls7nOc2NgvJIQ1o73HX5qC6am1jotaeDhFtl76J9iiSZ1ZKLQ0oOEnQy24neDW/ErR9k7wfSKjBCHPiAJfJhtEOxsbyON19bXFrqL3d2xT0sEdMIZA1jbXGE4j9p1rhxubnRWnZu1IJh9U8EjVujh4tOYUte14UZEFu7LckdqIisFcIiIAiIgCIiAIiIDM+k3eN9NVwskDjTvivYaYxJmSBrlhHdcqPbvPSP4mvxA30JBbf0RYZC3YbX+C9unuL6ukf2Pkb+80H+lZlRUDS/i5sJ+I/uqF8FvyaFHkRaqiiiL3fRmtZHIQXASFoc7mS3Fl4A2KlKSCwGOoLWjRjHSAAdxabD3KoO2a0AODng3IycezvupvY+wI5DxSzeTgO31VA38k2C6Um3aVjQwtDwObp3Od25h+H4LuZt+hte0Y8T8iVRZN32BriJp8nWHG05ebVwz7MmaeCqeMtHRsPxFl5u+Tnwzm6Rt4WTVwEduqhjazIauceseR/APJcG58rRPJUuDT1YLWYjYBzhYuNs8m3HZxdyk590ocHWPe57nHPIDt5kk8lyz7KgayzWaBx7dAFJvTWEeqLXBNV2/LAMFmnEb8AxZi3onJoUl0ZbRfVbSxuFhFDJb7xxOYOIjK2eioNdGBJa2jHEeZYr50Gx/6mpPZG0e91/kpKYremR3cQZsiIivmcEREAREQBERAFwbSq5oxeOAy2FzZ7WnwAdqV3rMulqleRibKW2bcNLZy2/tMPVt8xdcyeEeN4RSOk3ed05ZCC8sEmPBK20sTwHNdGSMnNzuOYUXRemPYP5sUJVxySAXBxtOKxN8QAzse23LuU3SkB7STkYyfI4CqNkslzSWJ1vL6JGb/h+Z/Iqy7u/57iq1Ifqr2tmfyKsu72vkPyKry6LnodUw4JO5/wAwo2rGns/JSjxwS+0fko2tGTfZ/uuEdo9av/b/AI/k5QFX6J9l/wCSnqr/AG5/af0lQVSOE+y/+VdRPGQW0j9d/wBo/wAwUlubvU6iFSIwOtmLAHEXawDFdxHM5iwULUTh077aYCB5OaFxU+LrX20BzJ5Wt/llZg8FXVPFTPpHc3aL5YW3bLa1+tmLQ+Qk+kIwSQ3PLQWsrEsW6P6meaTq2PIGWIhxa53O8kjWl58LgLZomYQAL5C2ZJPmTmVcrluRmwllH7REUh2EREAREQBctcJrfVYDl6Lwc+64OXuK6kXjWQYRv8I3TAxxGGYHiZlwyNINgRqHA38ssiq3HTg8bCAZS1oyyYxgBdl43y9VbTvpuFHXSNlbKYpALEhtw62hOYzGYWb1vR5tRj+rbH1jGk4Xtc0Ag8zc3Hgs+ymafBXalF5RGx1DZInOb95wI7LA2HzVr3f18h+RXJJ0R10YIimifiJJuXMOfIixHxUtsHc3asJ4urI5XkvyI1wkrmVE8YSNmuyCilk/bRwye0fkouvHCz2f7qxS7rbSDXW6klzr5P5dmbAuCo3U2k/COrAsLEl8dte4k/BceBYn0SK6HucFWP8ATH9p/SVU9o117MZnfEHOGgGG9h3mxF1psPR3JLGGVU9m4sWGO5N7Wtidl/CuSu6KeI9RUYWEWs9uJ3mRYW8lItPYlnBXv1KUf05Zkb9kWIJIxWDQ29hisC5zyM8IJOQ1sprYW49VNh6mOR0bncUxAa218y0E528VpezeimAXNRM+RxN+HhHnqT8FfqKlZFG2ONuFjAA0dgCmrpm/Oyg5WT874ObYeyIaWFsMLcLWjzJ5uceZK70RXDo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5656" y="2348880"/>
            <a:ext cx="720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663300"/>
                </a:solidFill>
              </a:rPr>
              <a:t>- Вот молодец! – сказал отец. -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И в самом деле три!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И потому я два возьму,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А третий ты бери!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                                         </a:t>
            </a:r>
            <a:r>
              <a:rPr lang="ru-RU" sz="4000" b="1" dirty="0" err="1" smtClean="0">
                <a:solidFill>
                  <a:srgbClr val="663300"/>
                </a:solidFill>
              </a:rPr>
              <a:t>Б.Заходер</a:t>
            </a:r>
            <a:endParaRPr lang="ru-RU" sz="4000" b="1" dirty="0" smtClean="0">
              <a:solidFill>
                <a:srgbClr val="663300"/>
              </a:solidFill>
            </a:endParaRPr>
          </a:p>
        </p:txBody>
      </p:sp>
      <p:pic>
        <p:nvPicPr>
          <p:cNvPr id="10" name="Picture 2" descr="C:\Users\Света\Desktop\Внеурочка ДЛЯ ПРЕЗ\СР1\2\img24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1D4DB"/>
              </a:clrFrom>
              <a:clrTo>
                <a:srgbClr val="D1D4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84216" r="82212" b="10116"/>
          <a:stretch/>
        </p:blipFill>
        <p:spPr bwMode="auto">
          <a:xfrm>
            <a:off x="611560" y="555408"/>
            <a:ext cx="683056" cy="7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вета\Desktop\Внеурочка ДЛЯ ПРЕЗ\СР1\1\img25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8FD"/>
              </a:clrFrom>
              <a:clrTo>
                <a:srgbClr val="F5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3430" r="10059" b="64776"/>
          <a:stretch/>
        </p:blipFill>
        <p:spPr bwMode="auto">
          <a:xfrm>
            <a:off x="1403648" y="1864324"/>
            <a:ext cx="7200800" cy="444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3668" y="469121"/>
            <a:ext cx="684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Условные обозначения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4364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Внеурочка ДЛЯ ПРЕЗ\СР1\19\рабочая тетрадь\img424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6D9DE"/>
              </a:clrFrom>
              <a:clrTo>
                <a:srgbClr val="D6D9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57414" r="5188" b="11269"/>
          <a:stretch/>
        </p:blipFill>
        <p:spPr bwMode="auto">
          <a:xfrm>
            <a:off x="1259632" y="1412776"/>
            <a:ext cx="746585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" action="ppaction://noaction" highlightClick="1"/>
          </p:cNvPr>
          <p:cNvSpPr/>
          <p:nvPr/>
        </p:nvSpPr>
        <p:spPr>
          <a:xfrm>
            <a:off x="683568" y="5769320"/>
            <a:ext cx="1384564" cy="540000"/>
          </a:xfrm>
          <a:prstGeom prst="actionButtonBlank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Проверка</a:t>
            </a:r>
            <a:r>
              <a:rPr lang="ru-RU" dirty="0" smtClean="0">
                <a:solidFill>
                  <a:srgbClr val="663300"/>
                </a:solidFill>
              </a:rPr>
              <a:t> </a:t>
            </a:r>
            <a:endParaRPr lang="ru-RU" dirty="0">
              <a:solidFill>
                <a:srgbClr val="6633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485490" y="4509120"/>
            <a:ext cx="2448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8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ortuna-777.ru/wa-data/public/shop/products/00/03/300/images/217/217.9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/>
          <a:stretch/>
        </p:blipFill>
        <p:spPr bwMode="auto">
          <a:xfrm>
            <a:off x="1763688" y="476671"/>
            <a:ext cx="4832970" cy="5906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195736" y="4211551"/>
            <a:ext cx="6480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МИШУТКИНА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АКАДЕМИЯ</a:t>
            </a:r>
          </a:p>
        </p:txBody>
      </p:sp>
    </p:spTree>
    <p:extLst>
      <p:ext uri="{BB962C8B-B14F-4D97-AF65-F5344CB8AC3E}">
        <p14:creationId xmlns:p14="http://schemas.microsoft.com/office/powerpoint/2010/main" val="154145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052" y="548680"/>
            <a:ext cx="7357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Задание </a:t>
            </a:r>
            <a:r>
              <a:rPr lang="ru-RU" sz="2800" b="1" dirty="0"/>
              <a:t>1</a:t>
            </a:r>
            <a:r>
              <a:rPr lang="ru-RU" sz="2800" b="1" dirty="0" smtClean="0"/>
              <a:t>. Какого цвета аленький цветочек? Подчеркни правильный ответ.</a:t>
            </a:r>
            <a:endParaRPr lang="ru-RU" sz="2800" b="1" dirty="0"/>
          </a:p>
        </p:txBody>
      </p:sp>
      <p:pic>
        <p:nvPicPr>
          <p:cNvPr id="15362" name="Picture 2" descr="C:\Users\Света\Desktop\Внеурочка ДЛЯ ПРЕЗ\СР1\1\img24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7748" r="74983" b="80244"/>
          <a:stretch/>
        </p:blipFill>
        <p:spPr bwMode="auto">
          <a:xfrm>
            <a:off x="467544" y="548680"/>
            <a:ext cx="908508" cy="12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настраиваемая 13">
            <a:hlinkClick r:id="" action="ppaction://noaction" highlightClick="1"/>
          </p:cNvPr>
          <p:cNvSpPr/>
          <p:nvPr/>
        </p:nvSpPr>
        <p:spPr>
          <a:xfrm>
            <a:off x="1675340" y="5769320"/>
            <a:ext cx="1384564" cy="540000"/>
          </a:xfrm>
          <a:prstGeom prst="actionButtonBlank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Проверка</a:t>
            </a:r>
            <a:r>
              <a:rPr lang="ru-RU" dirty="0" smtClean="0">
                <a:solidFill>
                  <a:srgbClr val="663300"/>
                </a:solidFill>
              </a:rPr>
              <a:t> 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2051" y="2348880"/>
            <a:ext cx="2751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ЖЁЛТОГО</a:t>
            </a:r>
            <a:endParaRPr lang="ru-RU" sz="4800" b="1" dirty="0">
              <a:solidFill>
                <a:srgbClr val="66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2348880"/>
            <a:ext cx="2931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ЗЕЛЁНОГО</a:t>
            </a:r>
            <a:endParaRPr lang="ru-RU" sz="4800" b="1" dirty="0">
              <a:solidFill>
                <a:srgbClr val="663300"/>
              </a:solidFill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424000" y="6309320"/>
            <a:ext cx="720000" cy="540000"/>
          </a:xfrm>
          <a:prstGeom prst="actionButtonForwardNext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2051" y="3556467"/>
            <a:ext cx="2263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СИНЕГО</a:t>
            </a:r>
            <a:endParaRPr lang="ru-RU" sz="4800" b="1" dirty="0">
              <a:solidFill>
                <a:srgbClr val="6633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148512" y="4420563"/>
            <a:ext cx="277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43815" y="3556467"/>
            <a:ext cx="29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КРАСНОГО</a:t>
            </a:r>
            <a:endParaRPr lang="ru-RU" sz="48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052" y="548680"/>
            <a:ext cx="7357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Задание 2. Впиши вместо пропусков буквы так, чтобы они являлись окончанием предыдущего слова и началом следующего.</a:t>
            </a:r>
            <a:endParaRPr lang="ru-RU" sz="2800" b="1" dirty="0"/>
          </a:p>
        </p:txBody>
      </p:sp>
      <p:pic>
        <p:nvPicPr>
          <p:cNvPr id="15362" name="Picture 2" descr="C:\Users\Света\Desktop\Внеурочка ДЛЯ ПРЕЗ\СР1\1\img24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7748" r="74983" b="80244"/>
          <a:stretch/>
        </p:blipFill>
        <p:spPr bwMode="auto">
          <a:xfrm>
            <a:off x="467544" y="548680"/>
            <a:ext cx="908508" cy="12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69833" y="2996952"/>
            <a:ext cx="6969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РЫБА   ОМА   АДУГ   РБУЗ</a:t>
            </a:r>
            <a:endParaRPr lang="ru-RU" sz="4800" b="1" dirty="0">
              <a:solidFill>
                <a:srgbClr val="663300"/>
              </a:solidFill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424000" y="6309320"/>
            <a:ext cx="720000" cy="540000"/>
          </a:xfrm>
          <a:prstGeom prst="actionButtonForwardNext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4981" y="2996952"/>
            <a:ext cx="530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К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0032" y="2996952"/>
            <a:ext cx="511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88224" y="2996952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5" name="Овал 4"/>
          <p:cNvSpPr/>
          <p:nvPr/>
        </p:nvSpPr>
        <p:spPr>
          <a:xfrm>
            <a:off x="2913238" y="2996952"/>
            <a:ext cx="914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665712" y="2946648"/>
            <a:ext cx="914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444208" y="3068960"/>
            <a:ext cx="914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5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052" y="548680"/>
            <a:ext cx="7357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Задание </a:t>
            </a:r>
            <a:r>
              <a:rPr lang="ru-RU" sz="2800" b="1" dirty="0"/>
              <a:t>3</a:t>
            </a:r>
            <a:r>
              <a:rPr lang="ru-RU" sz="2800" b="1" dirty="0" smtClean="0"/>
              <a:t>. В названиях животных перепутались буквы. Восстанови слова.</a:t>
            </a:r>
            <a:endParaRPr lang="ru-RU" sz="2800" b="1" dirty="0"/>
          </a:p>
        </p:txBody>
      </p:sp>
      <p:pic>
        <p:nvPicPr>
          <p:cNvPr id="15362" name="Picture 2" descr="C:\Users\Света\Desktop\Внеурочка ДЛЯ ПРЕЗ\СР1\1\img24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7748" r="74983" b="80244"/>
          <a:stretch/>
        </p:blipFill>
        <p:spPr bwMode="auto">
          <a:xfrm>
            <a:off x="467544" y="548680"/>
            <a:ext cx="908508" cy="12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12051" y="1916832"/>
            <a:ext cx="1997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СЬЫР -</a:t>
            </a:r>
            <a:endParaRPr lang="ru-RU" sz="4800" b="1" dirty="0">
              <a:solidFill>
                <a:srgbClr val="66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5340" y="3016476"/>
            <a:ext cx="1925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ЗАКО -</a:t>
            </a:r>
            <a:endParaRPr lang="ru-RU" sz="4800" b="1" dirty="0">
              <a:solidFill>
                <a:srgbClr val="663300"/>
              </a:solidFill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424000" y="6309320"/>
            <a:ext cx="720000" cy="540000"/>
          </a:xfrm>
          <a:prstGeom prst="actionButtonForwardNext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680" y="4110171"/>
            <a:ext cx="2117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РАБЕЗ -</a:t>
            </a:r>
            <a:endParaRPr lang="ru-RU" sz="4800" b="1" dirty="0">
              <a:solidFill>
                <a:srgbClr val="66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6505" y="1916832"/>
            <a:ext cx="1669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996633"/>
                </a:solidFill>
              </a:rPr>
              <a:t>РЫСЬ</a:t>
            </a:r>
            <a:endParaRPr lang="ru-RU" sz="4800" b="1" dirty="0">
              <a:solidFill>
                <a:srgbClr val="9966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6505" y="2996952"/>
            <a:ext cx="1591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996633"/>
                </a:solidFill>
              </a:rPr>
              <a:t>КОЗА</a:t>
            </a:r>
            <a:endParaRPr lang="ru-RU" sz="4800" b="1" dirty="0">
              <a:solidFill>
                <a:srgbClr val="99663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6505" y="4149080"/>
            <a:ext cx="1788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996633"/>
                </a:solidFill>
              </a:rPr>
              <a:t>ЗЕБРА</a:t>
            </a:r>
            <a:endParaRPr lang="ru-RU" sz="4800" b="1" dirty="0">
              <a:solidFill>
                <a:srgbClr val="996633"/>
              </a:solidFill>
            </a:endParaRPr>
          </a:p>
        </p:txBody>
      </p:sp>
      <p:pic>
        <p:nvPicPr>
          <p:cNvPr id="1026" name="Picture 2" descr="http://pngimg.com/uploads/lynx/lynx_PN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2947240" cy="189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9112/196138903.63/0_b9322_b974a298_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67808"/>
            <a:ext cx="1955188" cy="16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00.deviantart.net/pQ-hZtnq0iqfeHkzPFfxZ3mk1IA=/fit-in/700x350/filters:fixed_height(100,100):origin()/pre00/b0a3/th/pre/i/2012/340/3/8/png_zebra_by_moonglowlilly-d5n7vn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907" y="3645024"/>
            <a:ext cx="355513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67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556792"/>
            <a:ext cx="86044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окончено.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Продолжи, пожалуйста,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фразу: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</a:t>
            </a: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«Сегодня я узнал (понял) …»</a:t>
            </a:r>
          </a:p>
        </p:txBody>
      </p:sp>
    </p:spTree>
    <p:extLst>
      <p:ext uri="{BB962C8B-B14F-4D97-AF65-F5344CB8AC3E}">
        <p14:creationId xmlns:p14="http://schemas.microsoft.com/office/powerpoint/2010/main" val="37322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Источники информации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fortuna-777.ru/wa-data/public/shop/products/00/03/300/images/217/217.970.jpg</a:t>
            </a:r>
            <a:r>
              <a:rPr lang="ru-RU" sz="1400" dirty="0" smtClean="0"/>
              <a:t> </a:t>
            </a:r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pngimg.com/uploads/lynx/lynx_PNG1.png</a:t>
            </a:r>
            <a:r>
              <a:rPr lang="ru-RU" sz="1400" dirty="0" smtClean="0"/>
              <a:t> </a:t>
            </a:r>
          </a:p>
          <a:p>
            <a:pPr marL="0" indent="0">
              <a:buNone/>
            </a:pP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img-fotki.yandex.ru/get/9112/196138903.63/0_b9322_b974a298_L.png</a:t>
            </a:r>
            <a:endParaRPr lang="ru-RU" sz="1400" dirty="0" smtClean="0"/>
          </a:p>
          <a:p>
            <a:pPr marL="0" indent="0">
              <a:buNone/>
            </a:pPr>
            <a:r>
              <a:rPr lang="en-US" sz="1400" dirty="0">
                <a:hlinkClick r:id="rId5"/>
              </a:rPr>
              <a:t>https://t00.deviantart.net/pQ-hZtnq0iqfeHkzPFfxZ3mk1IA=/fit-in/700x350/filters:fixed_height(100,100):origin()/</a:t>
            </a:r>
            <a:r>
              <a:rPr lang="en-US" sz="1400" dirty="0" smtClean="0">
                <a:hlinkClick r:id="rId5"/>
              </a:rPr>
              <a:t>pre00/b0a3/th/pre/i/2012/340/3/8/png_zebra_by_moonglowlilly-d5n7vno.png</a:t>
            </a:r>
            <a:r>
              <a:rPr lang="ru-RU" sz="1400" dirty="0" smtClean="0"/>
              <a:t>  </a:t>
            </a:r>
            <a:endParaRPr lang="ru-RU" sz="1400" dirty="0"/>
          </a:p>
        </p:txBody>
      </p:sp>
      <p:sp>
        <p:nvSpPr>
          <p:cNvPr id="4" name="Управляющая кнопка: в начало 3">
            <a:hlinkClick r:id="" action="ppaction://hlinkshowjump?jump=firstslide" highlightClick="1"/>
          </p:cNvPr>
          <p:cNvSpPr/>
          <p:nvPr/>
        </p:nvSpPr>
        <p:spPr>
          <a:xfrm>
            <a:off x="611640" y="908720"/>
            <a:ext cx="720000" cy="540000"/>
          </a:xfrm>
          <a:prstGeom prst="actionButtonBeginning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4006" y="2060848"/>
            <a:ext cx="64807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Ещё немного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о</a:t>
            </a:r>
            <a:r>
              <a:rPr lang="ru-RU" sz="8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предложении</a:t>
            </a:r>
          </a:p>
        </p:txBody>
      </p:sp>
    </p:spTree>
    <p:extLst>
      <p:ext uri="{BB962C8B-B14F-4D97-AF65-F5344CB8AC3E}">
        <p14:creationId xmlns:p14="http://schemas.microsoft.com/office/powerpoint/2010/main" val="363535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Внеурочка ДЛЯ ПРЕЗ\СР1\19\рабочая тетрадь\img42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8DBE2"/>
              </a:clrFrom>
              <a:clrTo>
                <a:srgbClr val="D8DB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22619" r="16287" b="61974"/>
          <a:stretch/>
        </p:blipFill>
        <p:spPr bwMode="auto">
          <a:xfrm>
            <a:off x="1475656" y="2722543"/>
            <a:ext cx="7051788" cy="200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03728" y="548680"/>
            <a:ext cx="7329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Задание 1. Посмотри на рисунки. Пронумеруй их в нужном порядке. Придумай по одному предложению каждого вида.</a:t>
            </a:r>
          </a:p>
        </p:txBody>
      </p:sp>
      <p:pic>
        <p:nvPicPr>
          <p:cNvPr id="30" name="Picture 3" descr="C:\Users\Света\Desktop\Внеурочка ДЛЯ ПРЕЗ\СР1\1\img240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ADBDD"/>
              </a:clrFrom>
              <a:clrTo>
                <a:srgbClr val="DADB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50689" r="88467" b="44028"/>
          <a:stretch/>
        </p:blipFill>
        <p:spPr bwMode="auto">
          <a:xfrm>
            <a:off x="467544" y="512720"/>
            <a:ext cx="828140" cy="10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8424000" y="6309320"/>
            <a:ext cx="720000" cy="540000"/>
          </a:xfrm>
          <a:prstGeom prst="actionButtonForwardNext">
            <a:avLst/>
          </a:prstGeom>
          <a:gradFill flip="none" rotWithShape="1">
            <a:gsLst>
              <a:gs pos="0">
                <a:srgbClr val="003300">
                  <a:tint val="66000"/>
                  <a:satMod val="160000"/>
                </a:srgbClr>
              </a:gs>
              <a:gs pos="50000">
                <a:srgbClr val="003300">
                  <a:tint val="44500"/>
                  <a:satMod val="160000"/>
                </a:srgbClr>
              </a:gs>
              <a:gs pos="100000">
                <a:srgbClr val="00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2924944"/>
            <a:ext cx="1512168" cy="16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424000" y="6309320"/>
            <a:ext cx="720000" cy="540000"/>
          </a:xfrm>
          <a:prstGeom prst="actionButtonForwardNext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907420" y="476225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9228" y="476225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663300"/>
                </a:solidFill>
              </a:rPr>
              <a:t>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876256" y="2924944"/>
            <a:ext cx="1547744" cy="16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524328" y="476225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663300"/>
                </a:solidFill>
              </a:rPr>
              <a:t>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48064" y="2924944"/>
            <a:ext cx="1584176" cy="16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47864" y="2924944"/>
            <a:ext cx="1512168" cy="169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743624" y="476225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6633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912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7" grpId="0" animBg="1"/>
      <p:bldP spid="18" grpId="0"/>
      <p:bldP spid="19" grpId="0" animBg="1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2128788"/>
            <a:ext cx="71287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Предложение </a:t>
            </a: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– это слово или несколько слов, связанных между собой по смыслу. </a:t>
            </a:r>
          </a:p>
        </p:txBody>
      </p:sp>
    </p:spTree>
    <p:extLst>
      <p:ext uri="{BB962C8B-B14F-4D97-AF65-F5344CB8AC3E}">
        <p14:creationId xmlns:p14="http://schemas.microsoft.com/office/powerpoint/2010/main" val="151674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7790" y="1124744"/>
            <a:ext cx="71287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Предложения по интонации делятся на две группы:</a:t>
            </a: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6908" y="3352924"/>
            <a:ext cx="71287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восклицательные;</a:t>
            </a:r>
          </a:p>
          <a:p>
            <a:pPr marL="685800" indent="-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н</a:t>
            </a: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евосклицательные.</a:t>
            </a:r>
          </a:p>
        </p:txBody>
      </p:sp>
    </p:spTree>
    <p:extLst>
      <p:ext uri="{BB962C8B-B14F-4D97-AF65-F5344CB8AC3E}">
        <p14:creationId xmlns:p14="http://schemas.microsoft.com/office/powerpoint/2010/main" val="104869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476672"/>
            <a:ext cx="73448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Предложения, </a:t>
            </a: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которые выражают восторг, удивление, сожаление, радость, пожелание и произносятся с сильным чувством,</a:t>
            </a: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называются </a:t>
            </a:r>
            <a:r>
              <a:rPr lang="ru-RU" sz="4800" b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восклицательнымии</a:t>
            </a: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. (!)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4913873"/>
            <a:ext cx="8136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Например: Люблю новогодние праздники! Будь счастлив, Миша!</a:t>
            </a:r>
          </a:p>
        </p:txBody>
      </p:sp>
    </p:spTree>
    <p:extLst>
      <p:ext uri="{BB962C8B-B14F-4D97-AF65-F5344CB8AC3E}">
        <p14:creationId xmlns:p14="http://schemas.microsoft.com/office/powerpoint/2010/main" val="25613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476672"/>
            <a:ext cx="73448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Предложения, </a:t>
            </a: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которые произносятся спокойно и в них не выражено сильное чувство,</a:t>
            </a: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называются </a:t>
            </a:r>
            <a:r>
              <a:rPr lang="ru-RU" sz="4800" b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невосклицательнымии</a:t>
            </a: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4913873"/>
            <a:ext cx="813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Например: Учитель вошёл в класс.</a:t>
            </a:r>
          </a:p>
        </p:txBody>
      </p:sp>
    </p:spTree>
    <p:extLst>
      <p:ext uri="{BB962C8B-B14F-4D97-AF65-F5344CB8AC3E}">
        <p14:creationId xmlns:p14="http://schemas.microsoft.com/office/powerpoint/2010/main" val="318876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403728" y="548680"/>
            <a:ext cx="7329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Задание </a:t>
            </a:r>
            <a:r>
              <a:rPr lang="ru-RU" sz="2800" b="1" dirty="0"/>
              <a:t>2</a:t>
            </a:r>
            <a:r>
              <a:rPr lang="ru-RU" sz="2800" b="1" dirty="0" smtClean="0"/>
              <a:t>. Пользуясь кодом расшифруй предложение.</a:t>
            </a:r>
          </a:p>
        </p:txBody>
      </p:sp>
      <p:pic>
        <p:nvPicPr>
          <p:cNvPr id="30" name="Picture 3" descr="C:\Users\Света\Desktop\Внеурочка ДЛЯ ПРЕЗ\СР1\1\img24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ADBDD"/>
              </a:clrFrom>
              <a:clrTo>
                <a:srgbClr val="DADB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50689" r="88467" b="44028"/>
          <a:stretch/>
        </p:blipFill>
        <p:spPr bwMode="auto">
          <a:xfrm>
            <a:off x="467544" y="512720"/>
            <a:ext cx="828140" cy="10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8424000" y="6309320"/>
            <a:ext cx="720000" cy="540000"/>
          </a:xfrm>
          <a:prstGeom prst="actionButtonForwardNext">
            <a:avLst/>
          </a:prstGeom>
          <a:gradFill flip="none" rotWithShape="1">
            <a:gsLst>
              <a:gs pos="0">
                <a:srgbClr val="003300">
                  <a:tint val="66000"/>
                  <a:satMod val="160000"/>
                </a:srgbClr>
              </a:gs>
              <a:gs pos="50000">
                <a:srgbClr val="003300">
                  <a:tint val="44500"/>
                  <a:satMod val="160000"/>
                </a:srgbClr>
              </a:gs>
              <a:gs pos="100000">
                <a:srgbClr val="00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424000" y="6309320"/>
            <a:ext cx="720000" cy="540000"/>
          </a:xfrm>
          <a:prstGeom prst="actionButtonForwardNext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Света\Desktop\Внеурочка ДЛЯ ПРЕЗ\СР1\19\рабочая тетрадь\img42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D8DCDD"/>
              </a:clrFrom>
              <a:clrTo>
                <a:srgbClr val="D8DC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61392" r="11344" b="11330"/>
          <a:stretch/>
        </p:blipFill>
        <p:spPr bwMode="auto">
          <a:xfrm>
            <a:off x="1301364" y="1807028"/>
            <a:ext cx="7320142" cy="38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594" y="4895582"/>
            <a:ext cx="87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</a:rPr>
              <a:t>Код:</a:t>
            </a:r>
            <a:endParaRPr lang="ru-RU" sz="2800" b="1" dirty="0">
              <a:solidFill>
                <a:srgbClr val="6633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3688" y="2268161"/>
            <a:ext cx="181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63300"/>
                </a:solidFill>
              </a:rPr>
              <a:t>Матушка</a:t>
            </a:r>
            <a:endParaRPr lang="ru-RU" sz="3200" b="1" dirty="0">
              <a:solidFill>
                <a:srgbClr val="6633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72646" y="2276872"/>
            <a:ext cx="1192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63300"/>
                </a:solidFill>
              </a:rPr>
              <a:t>весна</a:t>
            </a:r>
            <a:endParaRPr lang="ru-RU" sz="3200" b="1" dirty="0">
              <a:solidFill>
                <a:srgbClr val="6633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93262" y="2268161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663300"/>
                </a:solidFill>
              </a:rPr>
              <a:t> </a:t>
            </a:r>
            <a:r>
              <a:rPr lang="ru-RU" sz="3200" b="1" dirty="0" smtClean="0">
                <a:solidFill>
                  <a:srgbClr val="663300"/>
                </a:solidFill>
              </a:rPr>
              <a:t>-</a:t>
            </a:r>
            <a:endParaRPr lang="ru-RU" sz="3200" b="1" dirty="0">
              <a:solidFill>
                <a:srgbClr val="6633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35696" y="3060249"/>
            <a:ext cx="105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63300"/>
                </a:solidFill>
              </a:rPr>
              <a:t>всем</a:t>
            </a:r>
            <a:endParaRPr lang="ru-RU" sz="3200" b="1" dirty="0">
              <a:solidFill>
                <a:srgbClr val="6633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5976" y="3060249"/>
            <a:ext cx="143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63300"/>
                </a:solidFill>
              </a:rPr>
              <a:t>людям</a:t>
            </a:r>
            <a:endParaRPr lang="ru-RU" sz="3200" b="1" dirty="0">
              <a:solidFill>
                <a:srgbClr val="6633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23061" y="3780329"/>
            <a:ext cx="1516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663300"/>
                </a:solidFill>
              </a:rPr>
              <a:t>к</a:t>
            </a:r>
            <a:r>
              <a:rPr lang="ru-RU" sz="3200" b="1" dirty="0" smtClean="0">
                <a:solidFill>
                  <a:srgbClr val="663300"/>
                </a:solidFill>
              </a:rPr>
              <a:t>расна.</a:t>
            </a:r>
            <a:endParaRPr lang="ru-RU" sz="3200" b="1" dirty="0">
              <a:solidFill>
                <a:srgbClr val="6633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03728" y="1916832"/>
            <a:ext cx="2592208" cy="5419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212040" y="1844824"/>
            <a:ext cx="1944136" cy="5419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403648" y="2671004"/>
            <a:ext cx="1728192" cy="5419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995936" y="2743012"/>
            <a:ext cx="2312640" cy="5419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843888" y="3535100"/>
            <a:ext cx="2592208" cy="5419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7" grpId="0"/>
      <p:bldP spid="28" grpId="0" animBg="1"/>
      <p:bldP spid="31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Другая 3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97480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497</Words>
  <Application>Microsoft Office PowerPoint</Application>
  <PresentationFormat>Экран (4:3)</PresentationFormat>
  <Paragraphs>92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Геометрические фантазии</dc:title>
  <dc:creator>Фокина Лидия Петровна</dc:creator>
  <cp:keywords>Шаблон презентации</cp:keywords>
  <cp:lastModifiedBy>Пользователь Windows</cp:lastModifiedBy>
  <cp:revision>65</cp:revision>
  <dcterms:created xsi:type="dcterms:W3CDTF">2014-07-06T18:18:01Z</dcterms:created>
  <dcterms:modified xsi:type="dcterms:W3CDTF">2020-04-17T22:39:20Z</dcterms:modified>
</cp:coreProperties>
</file>